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ppt/tags/tag24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5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30.xml" ContentType="application/vnd.openxmlformats-officedocument.presentationml.notesSlide+xml"/>
  <Override PartName="/ppt/tags/tag28.xml" ContentType="application/vnd.openxmlformats-officedocument.presentationml.tags+xml"/>
  <Override PartName="/ppt/notesSlides/notesSlide31.xml" ContentType="application/vnd.openxmlformats-officedocument.presentationml.notesSlide+xml"/>
  <Override PartName="/ppt/tags/tag29.xml" ContentType="application/vnd.openxmlformats-officedocument.presentationml.tags+xml"/>
  <Override PartName="/ppt/notesSlides/notesSlide32.xml" ContentType="application/vnd.openxmlformats-officedocument.presentationml.notesSlide+xml"/>
  <Override PartName="/ppt/tags/tag30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8"/>
  </p:notesMasterIdLst>
  <p:sldIdLst>
    <p:sldId id="256" r:id="rId2"/>
    <p:sldId id="285" r:id="rId3"/>
    <p:sldId id="288" r:id="rId4"/>
    <p:sldId id="289" r:id="rId5"/>
    <p:sldId id="425" r:id="rId6"/>
    <p:sldId id="297" r:id="rId7"/>
    <p:sldId id="301" r:id="rId8"/>
    <p:sldId id="298" r:id="rId9"/>
    <p:sldId id="304" r:id="rId10"/>
    <p:sldId id="432" r:id="rId11"/>
    <p:sldId id="434" r:id="rId12"/>
    <p:sldId id="305" r:id="rId13"/>
    <p:sldId id="314" r:id="rId14"/>
    <p:sldId id="364" r:id="rId15"/>
    <p:sldId id="365" r:id="rId16"/>
    <p:sldId id="315" r:id="rId17"/>
    <p:sldId id="438" r:id="rId18"/>
    <p:sldId id="411" r:id="rId19"/>
    <p:sldId id="373" r:id="rId20"/>
    <p:sldId id="426" r:id="rId21"/>
    <p:sldId id="322" r:id="rId22"/>
    <p:sldId id="428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440" r:id="rId32"/>
    <p:sldId id="337" r:id="rId33"/>
    <p:sldId id="339" r:id="rId34"/>
    <p:sldId id="342" r:id="rId35"/>
    <p:sldId id="427" r:id="rId36"/>
    <p:sldId id="410" r:id="rId37"/>
    <p:sldId id="413" r:id="rId38"/>
    <p:sldId id="414" r:id="rId39"/>
    <p:sldId id="415" r:id="rId40"/>
    <p:sldId id="416" r:id="rId41"/>
    <p:sldId id="417" r:id="rId42"/>
    <p:sldId id="418" r:id="rId43"/>
    <p:sldId id="419" r:id="rId44"/>
    <p:sldId id="405" r:id="rId45"/>
    <p:sldId id="412" r:id="rId46"/>
    <p:sldId id="380" r:id="rId47"/>
    <p:sldId id="448" r:id="rId48"/>
    <p:sldId id="381" r:id="rId49"/>
    <p:sldId id="386" r:id="rId50"/>
    <p:sldId id="420" r:id="rId51"/>
    <p:sldId id="394" r:id="rId52"/>
    <p:sldId id="422" r:id="rId53"/>
    <p:sldId id="423" r:id="rId54"/>
    <p:sldId id="451" r:id="rId55"/>
    <p:sldId id="395" r:id="rId56"/>
    <p:sldId id="452" r:id="rId57"/>
    <p:sldId id="453" r:id="rId58"/>
    <p:sldId id="454" r:id="rId59"/>
    <p:sldId id="436" r:id="rId60"/>
    <p:sldId id="437" r:id="rId61"/>
    <p:sldId id="443" r:id="rId62"/>
    <p:sldId id="442" r:id="rId63"/>
    <p:sldId id="408" r:id="rId64"/>
    <p:sldId id="283" r:id="rId65"/>
    <p:sldId id="441" r:id="rId66"/>
    <p:sldId id="375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5FF"/>
    <a:srgbClr val="8F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84560" autoAdjust="0"/>
  </p:normalViewPr>
  <p:slideViewPr>
    <p:cSldViewPr>
      <p:cViewPr varScale="1">
        <p:scale>
          <a:sx n="63" d="100"/>
          <a:sy n="63" d="100"/>
        </p:scale>
        <p:origin x="166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595800524934436E-2"/>
          <c:y val="3.3911873303972606E-2"/>
          <c:w val="0.55989344615505154"/>
          <c:h val="0.80846399634828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g(x)=x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 w="38100">
                <a:solidFill>
                  <a:srgbClr val="0070C0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g(x)=log(1+x)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38100">
                <a:solidFill>
                  <a:srgbClr val="C00000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1.5849625007211561</c:v>
                </c:pt>
                <c:pt idx="3">
                  <c:v>2</c:v>
                </c:pt>
                <c:pt idx="4">
                  <c:v>2.3219280948873626</c:v>
                </c:pt>
                <c:pt idx="5">
                  <c:v>2.5849625007211583</c:v>
                </c:pt>
                <c:pt idx="6">
                  <c:v>2.8073549220576042</c:v>
                </c:pt>
                <c:pt idx="7">
                  <c:v>3</c:v>
                </c:pt>
                <c:pt idx="8">
                  <c:v>3.1699250014423166</c:v>
                </c:pt>
                <c:pt idx="9">
                  <c:v>3.3219280948873622</c:v>
                </c:pt>
                <c:pt idx="10">
                  <c:v>3.4594316186372982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g(x)=√x</c:v>
                </c:pt>
              </c:strCache>
            </c:strRef>
          </c:tx>
          <c:spPr>
            <a:ln w="38100"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 w="38100">
                <a:solidFill>
                  <a:srgbClr val="92D050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1.4142135623730951</c:v>
                </c:pt>
                <c:pt idx="3">
                  <c:v>1.7320508075688787</c:v>
                </c:pt>
                <c:pt idx="4">
                  <c:v>2</c:v>
                </c:pt>
                <c:pt idx="5">
                  <c:v>2.2360679774997876</c:v>
                </c:pt>
                <c:pt idx="6">
                  <c:v>2.4494897427831792</c:v>
                </c:pt>
                <c:pt idx="7">
                  <c:v>2.6457513110645912</c:v>
                </c:pt>
                <c:pt idx="8">
                  <c:v>2.8284271247461903</c:v>
                </c:pt>
                <c:pt idx="9">
                  <c:v>3</c:v>
                </c:pt>
                <c:pt idx="10">
                  <c:v>3.1622776601683795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g(x)=min(x,2)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 w="38100">
                <a:solidFill>
                  <a:srgbClr val="7030A0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g(x)=min(x,1)</c:v>
                </c:pt>
              </c:strCache>
            </c:strRef>
          </c:tx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513672"/>
        <c:axId val="352514064"/>
      </c:lineChart>
      <c:catAx>
        <c:axId val="352513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52514064"/>
        <c:crosses val="autoZero"/>
        <c:auto val="1"/>
        <c:lblAlgn val="ctr"/>
        <c:lblOffset val="20"/>
        <c:noMultiLvlLbl val="0"/>
      </c:catAx>
      <c:valAx>
        <c:axId val="352514064"/>
        <c:scaling>
          <c:orientation val="minMax"/>
          <c:max val="5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52513672"/>
        <c:crosses val="autoZero"/>
        <c:crossBetween val="midCat"/>
        <c:majorUnit val="1"/>
      </c:valAx>
    </c:plotArea>
    <c:legend>
      <c:legendPos val="b"/>
      <c:layout>
        <c:manualLayout>
          <c:xMode val="edge"/>
          <c:yMode val="edge"/>
          <c:x val="0.68380420730990721"/>
          <c:y val="4.2465765148921697E-2"/>
          <c:w val="0.31316547185333177"/>
          <c:h val="0.9575342665500146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2DD03-B63F-41C8-8A95-28EBF3699757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DA899-1CF3-41C9-A9F7-2E94A8A4A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9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06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16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72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72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72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39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17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39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16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39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11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55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571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35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750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962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671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98B3-33A4-4657-B0D3-DEDD4DEA95A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169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98B3-33A4-4657-B0D3-DEDD4DEA95A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1800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758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27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110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398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872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414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0790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553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98B3-33A4-4657-B0D3-DEDD4DEA95A5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94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09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23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23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70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98B3-33A4-4657-B0D3-DEDD4DEA95A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16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A899-1CF3-41C9-A9F7-2E94A8A4AE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5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18DC193-E4D4-41CC-9992-0509C613DBB3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E08CB49F-E64C-4F57-B97C-1214CD28B51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C193-E4D4-41CC-9992-0509C613DBB3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955792"/>
            <a:ext cx="609600" cy="521208"/>
          </a:xfrm>
          <a:prstGeom prst="rect">
            <a:avLst/>
          </a:prstGeom>
        </p:spPr>
        <p:txBody>
          <a:bodyPr/>
          <a:lstStyle/>
          <a:p>
            <a:fld id="{E08CB49F-E64C-4F57-B97C-1214CD28B5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C193-E4D4-41CC-9992-0509C613DBB3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955792"/>
            <a:ext cx="609600" cy="521208"/>
          </a:xfrm>
          <a:prstGeom prst="rect">
            <a:avLst/>
          </a:prstGeom>
        </p:spPr>
        <p:txBody>
          <a:bodyPr/>
          <a:lstStyle/>
          <a:p>
            <a:fld id="{E08CB49F-E64C-4F57-B97C-1214CD28B5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C193-E4D4-41CC-9992-0509C613DBB3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-152400" y="6353998"/>
            <a:ext cx="609600" cy="521208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8CB49F-E64C-4F57-B97C-1214CD28B5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18DC193-E4D4-41CC-9992-0509C613DBB3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E08CB49F-E64C-4F57-B97C-1214CD28B51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C193-E4D4-41CC-9992-0509C613DBB3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9016" y="5955792"/>
            <a:ext cx="609600" cy="5212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8CB49F-E64C-4F57-B97C-1214CD28B5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C193-E4D4-41CC-9992-0509C613DBB3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29016" y="5955792"/>
            <a:ext cx="609600" cy="521208"/>
          </a:xfrm>
          <a:prstGeom prst="rect">
            <a:avLst/>
          </a:prstGeom>
        </p:spPr>
        <p:txBody>
          <a:bodyPr/>
          <a:lstStyle/>
          <a:p>
            <a:fld id="{E08CB49F-E64C-4F57-B97C-1214CD28B51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8DC193-E4D4-41CC-9992-0509C613DBB3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129016" y="5955792"/>
            <a:ext cx="609600" cy="52120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8CB49F-E64C-4F57-B97C-1214CD28B5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C193-E4D4-41CC-9992-0509C613DBB3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9016" y="5955792"/>
            <a:ext cx="609600" cy="521208"/>
          </a:xfrm>
          <a:prstGeom prst="rect">
            <a:avLst/>
          </a:prstGeom>
        </p:spPr>
        <p:txBody>
          <a:bodyPr/>
          <a:lstStyle/>
          <a:p>
            <a:fld id="{E08CB49F-E64C-4F57-B97C-1214CD28B5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8DC193-E4D4-41CC-9992-0509C613DBB3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129016" y="5955792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E08CB49F-E64C-4F57-B97C-1214CD28B51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8DC193-E4D4-41CC-9992-0509C613DBB3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129016" y="5955792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E08CB49F-E64C-4F57-B97C-1214CD28B51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8DC193-E4D4-41CC-9992-0509C613DBB3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 userDrawn="1"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7.gif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tags" Target="../tags/tag3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5.xml"/><Relationship Id="rId9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7239000" cy="2971800"/>
          </a:xfrm>
        </p:spPr>
        <p:txBody>
          <a:bodyPr>
            <a:noAutofit/>
          </a:bodyPr>
          <a:lstStyle/>
          <a:p>
            <a:r>
              <a:rPr lang="en-US" sz="4000" b="0" dirty="0" smtClean="0"/>
              <a:t>“By </a:t>
            </a:r>
            <a:r>
              <a:rPr lang="en-US" sz="4000" b="0" dirty="0"/>
              <a:t>the User, For the User, With the Learning </a:t>
            </a:r>
            <a:r>
              <a:rPr lang="en-US" sz="4000" b="0" dirty="0" smtClean="0"/>
              <a:t>System”: </a:t>
            </a:r>
            <a:br>
              <a:rPr lang="en-US" sz="4000" b="0" dirty="0" smtClean="0"/>
            </a:br>
            <a:r>
              <a:rPr lang="en-US" sz="1800" b="0" dirty="0"/>
              <a:t/>
            </a:r>
            <a:br>
              <a:rPr lang="en-US" sz="1800" b="0" dirty="0"/>
            </a:br>
            <a:r>
              <a:rPr lang="en-US" sz="4000" b="0" dirty="0" smtClean="0"/>
              <a:t>Learning From User Interactions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267200"/>
            <a:ext cx="61722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Karthik Raman</a:t>
            </a:r>
          </a:p>
          <a:p>
            <a:pPr algn="ctr"/>
            <a:r>
              <a:rPr lang="en-US" sz="2800" dirty="0" smtClean="0"/>
              <a:t>March 27, 2014 </a:t>
            </a:r>
            <a:endParaRPr lang="en-US" sz="2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986087" y="5943600"/>
            <a:ext cx="6172200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0" dirty="0" smtClean="0"/>
              <a:t>Joint work with </a:t>
            </a:r>
            <a:r>
              <a:rPr lang="en-US" sz="2000" u="sng" dirty="0" smtClean="0"/>
              <a:t>Thorsten Joachims</a:t>
            </a:r>
            <a:r>
              <a:rPr lang="en-US" sz="2000" dirty="0" smtClean="0"/>
              <a:t>, </a:t>
            </a:r>
          </a:p>
          <a:p>
            <a:pPr algn="r"/>
            <a:r>
              <a:rPr lang="en-US" sz="2000" b="0" dirty="0" smtClean="0"/>
              <a:t>Pannaga Shivaswamy, Tobias Schnabel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0013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5648"/>
            <a:ext cx="8382000" cy="835152"/>
          </a:xfrm>
        </p:spPr>
        <p:txBody>
          <a:bodyPr/>
          <a:lstStyle/>
          <a:p>
            <a:r>
              <a:rPr lang="en-US" dirty="0" smtClean="0"/>
              <a:t>Analyze the algorithm’s </a:t>
            </a:r>
            <a:r>
              <a:rPr lang="en-US" b="1" dirty="0" smtClean="0"/>
              <a:t>regret</a:t>
            </a:r>
            <a:r>
              <a:rPr lang="en-US" dirty="0" smtClean="0"/>
              <a:t> </a:t>
            </a:r>
            <a:r>
              <a:rPr lang="en-US" i="1" dirty="0" smtClean="0"/>
              <a:t>i.e.,</a:t>
            </a:r>
            <a:r>
              <a:rPr lang="en-US" dirty="0" smtClean="0"/>
              <a:t> the total sub-optimality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232749"/>
            <a:ext cx="5638800" cy="1043851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04800" y="3390810"/>
            <a:ext cx="8001000" cy="34671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where y*</a:t>
            </a:r>
            <a:r>
              <a:rPr lang="en-US" baseline="-25000" dirty="0" smtClean="0"/>
              <a:t>t</a:t>
            </a:r>
            <a:r>
              <a:rPr lang="en-US" dirty="0" smtClean="0"/>
              <a:t> is the optimal prediction. </a:t>
            </a:r>
          </a:p>
          <a:p>
            <a:endParaRPr lang="en-US" sz="1600" dirty="0"/>
          </a:p>
          <a:p>
            <a:r>
              <a:rPr lang="en-US" dirty="0" smtClean="0"/>
              <a:t>Characterize feedback as </a:t>
            </a:r>
            <a:r>
              <a:rPr lang="el-GR" dirty="0" smtClean="0"/>
              <a:t>α</a:t>
            </a:r>
            <a:r>
              <a:rPr lang="en-US" dirty="0" smtClean="0"/>
              <a:t>-Informative:</a:t>
            </a:r>
          </a:p>
          <a:p>
            <a:endParaRPr lang="en-US" dirty="0"/>
          </a:p>
          <a:p>
            <a:endParaRPr lang="en-US" sz="1400" dirty="0" smtClean="0"/>
          </a:p>
          <a:p>
            <a:endParaRPr lang="en-US" sz="1050" dirty="0" smtClean="0"/>
          </a:p>
          <a:p>
            <a:r>
              <a:rPr lang="en-US" dirty="0" smtClean="0"/>
              <a:t>Not an assumption: Can characterize all user feedback</a:t>
            </a:r>
          </a:p>
          <a:p>
            <a:pPr lvl="1"/>
            <a:r>
              <a:rPr lang="el-GR" dirty="0" smtClean="0"/>
              <a:t>α</a:t>
            </a:r>
            <a:r>
              <a:rPr lang="en-US" dirty="0" smtClean="0"/>
              <a:t> indicates the quality of feedback, </a:t>
            </a:r>
            <a:r>
              <a:rPr lang="el-GR" dirty="0" smtClean="0"/>
              <a:t>ξ</a:t>
            </a:r>
            <a:r>
              <a:rPr lang="en-US" baseline="-25000" dirty="0" smtClean="0"/>
              <a:t>t</a:t>
            </a:r>
            <a:r>
              <a:rPr lang="en-US" dirty="0" smtClean="0"/>
              <a:t> is the </a:t>
            </a:r>
            <a:r>
              <a:rPr lang="en-US" i="1" dirty="0" smtClean="0"/>
              <a:t>slack</a:t>
            </a:r>
            <a:r>
              <a:rPr lang="en-US" dirty="0" smtClean="0"/>
              <a:t> variable (</a:t>
            </a:r>
            <a:r>
              <a:rPr lang="en-US" i="1" dirty="0" smtClean="0"/>
              <a:t>i.e.</a:t>
            </a:r>
            <a:r>
              <a:rPr lang="en-US" dirty="0" smtClean="0"/>
              <a:t> how much lower is received feedback than </a:t>
            </a:r>
            <a:r>
              <a:rPr lang="el-GR" dirty="0"/>
              <a:t>α</a:t>
            </a:r>
            <a:r>
              <a:rPr lang="en-US" dirty="0"/>
              <a:t> </a:t>
            </a:r>
            <a:r>
              <a:rPr lang="en-US" dirty="0" smtClean="0"/>
              <a:t>quality).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724400"/>
            <a:ext cx="8382000" cy="5279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002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Bound For Preference Perceptron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57499" y="5824330"/>
            <a:ext cx="23621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Noise component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5639664"/>
            <a:ext cx="284480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Converges as √T </a:t>
            </a:r>
          </a:p>
          <a:p>
            <a:r>
              <a:rPr lang="en-US" dirty="0" smtClean="0"/>
              <a:t>(Same rate as optimal feedback convergence)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85" y="3676747"/>
            <a:ext cx="6764628" cy="1616223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5648"/>
            <a:ext cx="8610600" cy="2013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 any </a:t>
            </a:r>
            <a:r>
              <a:rPr lang="el-GR" dirty="0" smtClean="0"/>
              <a:t>α</a:t>
            </a:r>
            <a:r>
              <a:rPr lang="en-US" dirty="0" smtClean="0"/>
              <a:t> and  w</a:t>
            </a:r>
            <a:r>
              <a:rPr lang="en-US" baseline="-25000" dirty="0" smtClean="0"/>
              <a:t>*</a:t>
            </a:r>
            <a:r>
              <a:rPr lang="en-US" dirty="0" smtClean="0"/>
              <a:t> </a:t>
            </a:r>
            <a:r>
              <a:rPr lang="en-US" dirty="0" err="1" smtClean="0"/>
              <a:t>s.t.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algorithm has regret: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2691" y="1742604"/>
            <a:ext cx="4097018" cy="5434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9601" y="5248870"/>
            <a:ext cx="1752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Independent of Number of Dimensions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33401" y="3561666"/>
            <a:ext cx="8458199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6701" y="4860906"/>
            <a:ext cx="24383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Changes gracefully with </a:t>
            </a:r>
            <a:r>
              <a:rPr lang="el-GR" dirty="0"/>
              <a:t>α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917584" y="4524624"/>
            <a:ext cx="5007216" cy="7683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791200" y="3540369"/>
            <a:ext cx="2117484" cy="19668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170885" y="3352800"/>
            <a:ext cx="2277416" cy="22868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453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16" grpId="0" animBg="1"/>
      <p:bldP spid="16" grpId="1" animBg="1"/>
      <p:bldP spid="17" grpId="0" animBg="1"/>
      <p:bldP spid="17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Do in Practice?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200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Performed user study on </a:t>
            </a:r>
            <a:r>
              <a:rPr lang="en-US" dirty="0"/>
              <a:t>full-text search on arxiv.org</a:t>
            </a:r>
          </a:p>
          <a:p>
            <a:pPr lvl="1"/>
            <a:r>
              <a:rPr lang="en-US" dirty="0" smtClean="0"/>
              <a:t>Goal: Learning a ranking function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2666999"/>
            <a:ext cx="3200400" cy="4191001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Win Ratio: Interleaved comparison with (non-learning) baseline.</a:t>
            </a:r>
          </a:p>
          <a:p>
            <a:endParaRPr lang="en-US" sz="1400" dirty="0" smtClean="0"/>
          </a:p>
          <a:p>
            <a:r>
              <a:rPr lang="en-US" sz="2000" dirty="0" smtClean="0"/>
              <a:t>Higher ratio is better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(1 indicates similar </a:t>
            </a:r>
            <a:r>
              <a:rPr lang="en-US" sz="2000" dirty="0" err="1" smtClean="0"/>
              <a:t>perf</a:t>
            </a:r>
            <a:r>
              <a:rPr lang="en-US" sz="2000" dirty="0" smtClean="0"/>
              <a:t>.)</a:t>
            </a:r>
          </a:p>
          <a:p>
            <a:pPr marL="365760" lvl="1" indent="0">
              <a:buNone/>
            </a:pPr>
            <a:endParaRPr lang="en-US" sz="1700" dirty="0"/>
          </a:p>
          <a:p>
            <a:r>
              <a:rPr lang="en-US" sz="2000" dirty="0" smtClean="0"/>
              <a:t>Feedback received has large slack values (for any reasonably large </a:t>
            </a:r>
            <a:r>
              <a:rPr lang="el-GR" sz="2000" dirty="0" smtClean="0"/>
              <a:t>α</a:t>
            </a:r>
            <a:r>
              <a:rPr lang="en-US" sz="2000" dirty="0" smtClean="0"/>
              <a:t>)</a:t>
            </a:r>
          </a:p>
          <a:p>
            <a:endParaRPr lang="en-US" sz="1100" dirty="0" smtClean="0"/>
          </a:p>
          <a:p>
            <a:r>
              <a:rPr lang="en-US" sz="2000" dirty="0" smtClean="0"/>
              <a:t>Preference Perceptron performs poorly and is not stable.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291681"/>
            <a:ext cx="579732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0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467600" cy="1143000"/>
          </a:xfrm>
        </p:spPr>
        <p:txBody>
          <a:bodyPr/>
          <a:lstStyle/>
          <a:p>
            <a:r>
              <a:rPr lang="en-US" dirty="0" smtClean="0"/>
              <a:t>Illustrative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5736483"/>
            <a:ext cx="7467600" cy="35951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cs typeface="Times New Roman"/>
              </a:rPr>
              <a:t>Say </a:t>
            </a:r>
            <a:r>
              <a:rPr lang="en-US" dirty="0" smtClean="0">
                <a:cs typeface="Times New Roman"/>
              </a:rPr>
              <a:t>user </a:t>
            </a:r>
            <a:r>
              <a:rPr lang="en-US" dirty="0">
                <a:cs typeface="Times New Roman"/>
              </a:rPr>
              <a:t>is imperfect judge of relevance: 20% error rate</a:t>
            </a:r>
            <a:r>
              <a:rPr lang="en-US" dirty="0" smtClean="0">
                <a:cs typeface="Times New Roman"/>
              </a:rPr>
              <a:t>.</a:t>
            </a:r>
          </a:p>
          <a:p>
            <a:endParaRPr lang="en-US" dirty="0" smtClean="0">
              <a:cs typeface="Times New Roman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43000" y="1905000"/>
            <a:ext cx="647700" cy="489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57300" y="198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4"/>
            <a:endCxn id="9" idx="0"/>
          </p:cNvCxnSpPr>
          <p:nvPr/>
        </p:nvCxnSpPr>
        <p:spPr>
          <a:xfrm>
            <a:off x="1466850" y="2394466"/>
            <a:ext cx="0" cy="3487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143000" y="2743200"/>
            <a:ext cx="647700" cy="489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573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4"/>
          </p:cNvCxnSpPr>
          <p:nvPr/>
        </p:nvCxnSpPr>
        <p:spPr>
          <a:xfrm>
            <a:off x="1466850" y="3232666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143000" y="4615934"/>
            <a:ext cx="647700" cy="489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57300" y="46921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N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447800" y="41910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5400000">
            <a:off x="1253764" y="3844564"/>
            <a:ext cx="628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......</a:t>
            </a:r>
            <a:endParaRPr lang="en-US" dirty="0"/>
          </a:p>
        </p:txBody>
      </p:sp>
      <p:sp>
        <p:nvSpPr>
          <p:cNvPr id="19" name="5-Point Star 18"/>
          <p:cNvSpPr/>
          <p:nvPr/>
        </p:nvSpPr>
        <p:spPr>
          <a:xfrm>
            <a:off x="1600200" y="1676400"/>
            <a:ext cx="457200" cy="476203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09800" y="184976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Only relevant doc.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6934200" y="1633299"/>
            <a:ext cx="7620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10400" y="16002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35" name="Rectangle 34"/>
          <p:cNvSpPr/>
          <p:nvPr/>
        </p:nvSpPr>
        <p:spPr>
          <a:xfrm>
            <a:off x="7696200" y="1633299"/>
            <a:ext cx="9144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696200" y="1600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-1</a:t>
            </a:r>
            <a:endParaRPr lang="en-US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429500" y="12192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</a:t>
            </a:r>
            <a:endParaRPr lang="en-US" b="1" dirty="0"/>
          </a:p>
        </p:txBody>
      </p:sp>
      <p:sp>
        <p:nvSpPr>
          <p:cNvPr id="38" name="Right Arrow 37"/>
          <p:cNvSpPr/>
          <p:nvPr/>
        </p:nvSpPr>
        <p:spPr>
          <a:xfrm>
            <a:off x="723900" y="2110991"/>
            <a:ext cx="266700" cy="16174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019800" y="1633299"/>
            <a:ext cx="6858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019800" y="160020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981700" y="12192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951024"/>
              </p:ext>
            </p:extLst>
          </p:nvPr>
        </p:nvGraphicFramePr>
        <p:xfrm>
          <a:off x="5181600" y="3500473"/>
          <a:ext cx="2000250" cy="1560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085850"/>
              </a:tblGrid>
              <a:tr h="7804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04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81600" y="2987933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 Values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172200" y="3614499"/>
            <a:ext cx="3810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172200" y="3581400"/>
            <a:ext cx="26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45" name="Rectangle 44"/>
          <p:cNvSpPr/>
          <p:nvPr/>
        </p:nvSpPr>
        <p:spPr>
          <a:xfrm>
            <a:off x="6553200" y="3614499"/>
            <a:ext cx="3810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553200" y="3581400"/>
            <a:ext cx="26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181600" y="3745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6172200" y="4401324"/>
            <a:ext cx="3810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172200" y="4368225"/>
            <a:ext cx="26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  <p:sp>
        <p:nvSpPr>
          <p:cNvPr id="50" name="Rectangle 49"/>
          <p:cNvSpPr/>
          <p:nvPr/>
        </p:nvSpPr>
        <p:spPr>
          <a:xfrm>
            <a:off x="6553200" y="4401324"/>
            <a:ext cx="3810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553200" y="4368225"/>
            <a:ext cx="26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181600" y="4495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2…N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90600" y="1633299"/>
            <a:ext cx="990600" cy="37769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50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0" grpId="1"/>
      <p:bldP spid="33" grpId="0" animBg="1"/>
      <p:bldP spid="34" grpId="0"/>
      <p:bldP spid="35" grpId="0" animBg="1"/>
      <p:bldP spid="36" grpId="0"/>
      <p:bldP spid="38" grpId="0" animBg="1"/>
      <p:bldP spid="42" grpId="0" animBg="1"/>
      <p:bldP spid="43" grpId="0"/>
      <p:bldP spid="12" grpId="0"/>
      <p:bldP spid="40" grpId="0" animBg="1"/>
      <p:bldP spid="41" grpId="0"/>
      <p:bldP spid="45" grpId="0" animBg="1"/>
      <p:bldP spid="46" grpId="0"/>
      <p:bldP spid="47" grpId="0"/>
      <p:bldP spid="48" grpId="0" animBg="1"/>
      <p:bldP spid="49" grpId="0"/>
      <p:bldP spid="50" grpId="0" animBg="1"/>
      <p:bldP spid="51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467600" cy="1143000"/>
          </a:xfrm>
        </p:spPr>
        <p:txBody>
          <a:bodyPr/>
          <a:lstStyle/>
          <a:p>
            <a:r>
              <a:rPr lang="en-US" dirty="0" smtClean="0"/>
              <a:t>Illustrative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5736483"/>
            <a:ext cx="7467600" cy="104531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cs typeface="Times New Roman"/>
              </a:rPr>
              <a:t>Say </a:t>
            </a:r>
            <a:r>
              <a:rPr lang="en-US" dirty="0" smtClean="0">
                <a:cs typeface="Times New Roman"/>
              </a:rPr>
              <a:t>user </a:t>
            </a:r>
            <a:r>
              <a:rPr lang="en-US" dirty="0">
                <a:cs typeface="Times New Roman"/>
              </a:rPr>
              <a:t>is imperfect judge of relevance: 20% error rate</a:t>
            </a:r>
            <a:r>
              <a:rPr lang="en-US" dirty="0" smtClean="0">
                <a:cs typeface="Times New Roman"/>
              </a:rPr>
              <a:t>.</a:t>
            </a:r>
          </a:p>
          <a:p>
            <a:r>
              <a:rPr lang="en-US" dirty="0">
                <a:cs typeface="Times New Roman"/>
              </a:rPr>
              <a:t>Algorithm oscillates</a:t>
            </a:r>
            <a:r>
              <a:rPr lang="en-US" dirty="0" smtClean="0">
                <a:cs typeface="Times New Roman"/>
              </a:rPr>
              <a:t>!!</a:t>
            </a:r>
          </a:p>
          <a:p>
            <a:r>
              <a:rPr lang="en-US" dirty="0">
                <a:cs typeface="Times New Roman"/>
              </a:rPr>
              <a:t>Averaging or regularization cannot help either.</a:t>
            </a:r>
          </a:p>
          <a:p>
            <a:endParaRPr lang="en-US" dirty="0">
              <a:cs typeface="Times New Roman"/>
            </a:endParaRPr>
          </a:p>
          <a:p>
            <a:endParaRPr lang="en-US" dirty="0" smtClean="0">
              <a:cs typeface="Times New Roman"/>
            </a:endParaRPr>
          </a:p>
          <a:p>
            <a:endParaRPr lang="en-US" dirty="0" smtClean="0">
              <a:cs typeface="Times New Roman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43000" y="1905000"/>
            <a:ext cx="647700" cy="489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57300" y="198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4"/>
            <a:endCxn id="9" idx="0"/>
          </p:cNvCxnSpPr>
          <p:nvPr/>
        </p:nvCxnSpPr>
        <p:spPr>
          <a:xfrm>
            <a:off x="1466850" y="2394466"/>
            <a:ext cx="0" cy="3487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143000" y="2743200"/>
            <a:ext cx="647700" cy="489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573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4"/>
          </p:cNvCxnSpPr>
          <p:nvPr/>
        </p:nvCxnSpPr>
        <p:spPr>
          <a:xfrm>
            <a:off x="1466850" y="3232666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143000" y="4615934"/>
            <a:ext cx="647700" cy="489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57300" y="46921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N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447800" y="41910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5400000">
            <a:off x="1253764" y="3844564"/>
            <a:ext cx="628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......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858000" y="1633299"/>
            <a:ext cx="8382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48500" y="160020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35" name="Rectangle 34"/>
          <p:cNvSpPr/>
          <p:nvPr/>
        </p:nvSpPr>
        <p:spPr>
          <a:xfrm>
            <a:off x="7696200" y="1633299"/>
            <a:ext cx="9144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696200" y="1600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-0.6</a:t>
            </a:r>
            <a:endParaRPr lang="en-US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429500" y="12192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</a:t>
            </a:r>
            <a:endParaRPr lang="en-US" b="1" dirty="0"/>
          </a:p>
        </p:txBody>
      </p:sp>
      <p:sp>
        <p:nvSpPr>
          <p:cNvPr id="38" name="Right Arrow 37"/>
          <p:cNvSpPr/>
          <p:nvPr/>
        </p:nvSpPr>
        <p:spPr>
          <a:xfrm>
            <a:off x="723900" y="2110991"/>
            <a:ext cx="266700" cy="16174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019800" y="1633299"/>
            <a:ext cx="6858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019800" y="160020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981700" y="12192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057900" y="160020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57900" y="160020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19800" y="160020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</a:t>
            </a:r>
          </a:p>
        </p:txBody>
      </p:sp>
      <p:sp>
        <p:nvSpPr>
          <p:cNvPr id="46" name="Right Arrow 45"/>
          <p:cNvSpPr/>
          <p:nvPr/>
        </p:nvSpPr>
        <p:spPr>
          <a:xfrm>
            <a:off x="762000" y="2962454"/>
            <a:ext cx="266700" cy="16174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858000" y="1600200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0.6</a:t>
            </a:r>
            <a:endParaRPr lang="en-US" sz="3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696200" y="1600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-1</a:t>
            </a:r>
            <a:endParaRPr lang="en-US" sz="3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943600" y="1600200"/>
            <a:ext cx="64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10</a:t>
            </a:r>
            <a:endParaRPr lang="en-US" sz="3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981700" y="1600200"/>
            <a:ext cx="64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17</a:t>
            </a:r>
            <a:endParaRPr lang="en-US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924550" y="1600200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 smtClean="0"/>
              <a:t>09</a:t>
            </a:r>
            <a:endParaRPr lang="en-US" sz="3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943600" y="1600200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218</a:t>
            </a:r>
            <a:endParaRPr lang="en-US" sz="3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1219200" y="198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N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219200" y="4648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781800" y="1600200"/>
            <a:ext cx="95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0.2</a:t>
            </a:r>
            <a:endParaRPr lang="en-US" sz="3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7772400" y="1600200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-0.2</a:t>
            </a:r>
            <a:endParaRPr lang="en-US" sz="3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781800" y="1600200"/>
            <a:ext cx="95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-0.2</a:t>
            </a:r>
            <a:endParaRPr lang="en-US" sz="3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7696200" y="1600200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0.2</a:t>
            </a:r>
            <a:endParaRPr lang="en-US" sz="3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6781800" y="1600200"/>
            <a:ext cx="95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0.4</a:t>
            </a:r>
            <a:endParaRPr lang="en-US" sz="3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772400" y="1600200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-0.4</a:t>
            </a:r>
            <a:endParaRPr lang="en-US" sz="3000" b="1" dirty="0"/>
          </a:p>
        </p:txBody>
      </p:sp>
      <p:sp>
        <p:nvSpPr>
          <p:cNvPr id="66" name="Right Arrow 65"/>
          <p:cNvSpPr/>
          <p:nvPr/>
        </p:nvSpPr>
        <p:spPr>
          <a:xfrm>
            <a:off x="723900" y="4867454"/>
            <a:ext cx="266700" cy="16174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ight Arrow 66"/>
          <p:cNvSpPr/>
          <p:nvPr/>
        </p:nvSpPr>
        <p:spPr>
          <a:xfrm>
            <a:off x="685800" y="3876854"/>
            <a:ext cx="266700" cy="16174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943600" y="1600200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79</a:t>
            </a:r>
            <a:endParaRPr lang="en-US" sz="32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6781800" y="1579602"/>
            <a:ext cx="95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-0.1</a:t>
            </a:r>
            <a:endParaRPr lang="en-US" sz="3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7772400" y="1579602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0.1</a:t>
            </a:r>
            <a:endParaRPr lang="en-US" sz="3000" b="1" dirty="0"/>
          </a:p>
        </p:txBody>
      </p:sp>
      <p:sp>
        <p:nvSpPr>
          <p:cNvPr id="71" name="Right Arrow 70"/>
          <p:cNvSpPr/>
          <p:nvPr/>
        </p:nvSpPr>
        <p:spPr>
          <a:xfrm>
            <a:off x="762000" y="2971800"/>
            <a:ext cx="266700" cy="16174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939149"/>
              </p:ext>
            </p:extLst>
          </p:nvPr>
        </p:nvGraphicFramePr>
        <p:xfrm>
          <a:off x="3993126" y="2848897"/>
          <a:ext cx="4084074" cy="2657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575"/>
                <a:gridCol w="1344499"/>
              </a:tblGrid>
              <a:tr h="631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Avg.  Rank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of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Rel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Doc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5516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Preference Perceptron</a:t>
                      </a:r>
                      <a:endParaRPr lang="en-US" dirty="0"/>
                    </a:p>
                  </a:txBody>
                  <a:tcPr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9.36</a:t>
                      </a:r>
                      <a:endParaRPr lang="en-US" dirty="0"/>
                    </a:p>
                  </a:txBody>
                  <a:tcPr>
                    <a:solidFill>
                      <a:srgbClr val="D9F5FF"/>
                    </a:solidFill>
                  </a:tcPr>
                </a:tc>
              </a:tr>
              <a:tr h="9024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Averaged Preference Perceptron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9.37</a:t>
                      </a:r>
                      <a:endParaRPr lang="en-US" dirty="0"/>
                    </a:p>
                  </a:txBody>
                  <a:tcPr>
                    <a:solidFill>
                      <a:srgbClr val="D9F5FF"/>
                    </a:solidFill>
                  </a:tcPr>
                </a:tc>
              </a:tr>
              <a:tr h="5516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3PR (Our Method)</a:t>
                      </a:r>
                      <a:endParaRPr lang="en-US" dirty="0"/>
                    </a:p>
                  </a:txBody>
                  <a:tcPr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2.08</a:t>
                      </a:r>
                      <a:endParaRPr lang="en-US" dirty="0"/>
                    </a:p>
                  </a:txBody>
                  <a:tcPr>
                    <a:solidFill>
                      <a:srgbClr val="D9F5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0" y="2394467"/>
            <a:ext cx="4572000" cy="37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N=10, Averaged over 1000 runs.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990600" y="1633299"/>
            <a:ext cx="990600" cy="37769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098240"/>
              </p:ext>
            </p:extLst>
          </p:nvPr>
        </p:nvGraphicFramePr>
        <p:xfrm>
          <a:off x="5181600" y="3500473"/>
          <a:ext cx="2000250" cy="1560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085850"/>
              </a:tblGrid>
              <a:tr h="7804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04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5181600" y="2987933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 Values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6172200" y="3614499"/>
            <a:ext cx="3810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172200" y="3581400"/>
            <a:ext cx="26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72" name="Rectangle 71"/>
          <p:cNvSpPr/>
          <p:nvPr/>
        </p:nvSpPr>
        <p:spPr>
          <a:xfrm>
            <a:off x="6553200" y="3614499"/>
            <a:ext cx="3810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6553200" y="3581400"/>
            <a:ext cx="26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5181600" y="3745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6172200" y="4401324"/>
            <a:ext cx="3810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172200" y="4368225"/>
            <a:ext cx="26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  <p:sp>
        <p:nvSpPr>
          <p:cNvPr id="77" name="Rectangle 76"/>
          <p:cNvSpPr/>
          <p:nvPr/>
        </p:nvSpPr>
        <p:spPr>
          <a:xfrm>
            <a:off x="6553200" y="4401324"/>
            <a:ext cx="3810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553200" y="4368225"/>
            <a:ext cx="26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5181600" y="4495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2…N</a:t>
            </a:r>
            <a:endParaRPr lang="en-US" dirty="0"/>
          </a:p>
        </p:txBody>
      </p:sp>
      <p:sp>
        <p:nvSpPr>
          <p:cNvPr id="12" name="Plus 11"/>
          <p:cNvSpPr/>
          <p:nvPr/>
        </p:nvSpPr>
        <p:spPr>
          <a:xfrm>
            <a:off x="7543800" y="4267200"/>
            <a:ext cx="685800" cy="685800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7467600" y="3581400"/>
            <a:ext cx="762000" cy="63484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645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15" grpId="0"/>
      <p:bldP spid="15" grpId="1"/>
      <p:bldP spid="15" grpId="2"/>
      <p:bldP spid="34" grpId="0"/>
      <p:bldP spid="36" grpId="0"/>
      <p:bldP spid="36" grpId="1"/>
      <p:bldP spid="38" grpId="0" animBg="1"/>
      <p:bldP spid="43" grpId="0"/>
      <p:bldP spid="39" grpId="0"/>
      <p:bldP spid="39" grpId="1"/>
      <p:bldP spid="40" grpId="0"/>
      <p:bldP spid="40" grpId="1"/>
      <p:bldP spid="45" grpId="0"/>
      <p:bldP spid="45" grpId="1"/>
      <p:bldP spid="46" grpId="0" animBg="1"/>
      <p:bldP spid="46" grpId="1" animBg="1"/>
      <p:bldP spid="47" grpId="0"/>
      <p:bldP spid="47" grpId="1"/>
      <p:bldP spid="48" grpId="0"/>
      <p:bldP spid="49" grpId="0"/>
      <p:bldP spid="49" grpId="1"/>
      <p:bldP spid="51" grpId="0"/>
      <p:bldP spid="51" grpId="1"/>
      <p:bldP spid="52" grpId="0"/>
      <p:bldP spid="52" grpId="1"/>
      <p:bldP spid="53" grpId="0"/>
      <p:bldP spid="54" grpId="0"/>
      <p:bldP spid="54" grpId="1"/>
      <p:bldP spid="54" grpId="2"/>
      <p:bldP spid="55" grpId="0"/>
      <p:bldP spid="55" grpId="1"/>
      <p:bldP spid="55" grpId="2"/>
      <p:bldP spid="56" grpId="0"/>
      <p:bldP spid="56" grpId="1"/>
      <p:bldP spid="57" grpId="0"/>
      <p:bldP spid="57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 animBg="1"/>
      <p:bldP spid="66" grpId="1" animBg="1"/>
      <p:bldP spid="67" grpId="0" animBg="1"/>
      <p:bldP spid="67" grpId="1" animBg="1"/>
      <p:bldP spid="68" grpId="0"/>
      <p:bldP spid="68" grpId="1"/>
      <p:bldP spid="69" grpId="0"/>
      <p:bldP spid="70" grpId="0"/>
      <p:bldP spid="71" grpId="0" animBg="1"/>
      <p:bldP spid="71" grpId="1" animBg="1"/>
      <p:bldP spid="7" grpId="0"/>
      <p:bldP spid="59" grpId="0"/>
      <p:bldP spid="60" grpId="0" animBg="1"/>
      <p:bldP spid="61" grpId="0"/>
      <p:bldP spid="72" grpId="0" animBg="1"/>
      <p:bldP spid="73" grpId="0"/>
      <p:bldP spid="74" grpId="0"/>
      <p:bldP spid="75" grpId="0" animBg="1"/>
      <p:bldP spid="76" grpId="0"/>
      <p:bldP spid="77" grpId="0" animBg="1"/>
      <p:bldP spid="78" grpId="0"/>
      <p:bldP spid="79" grpId="0"/>
      <p:bldP spid="12" grpId="0" animBg="1"/>
      <p:bldP spid="12" grpId="1" animBg="1"/>
      <p:bldP spid="16" grpId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467600" cy="1143000"/>
          </a:xfrm>
        </p:spPr>
        <p:txBody>
          <a:bodyPr/>
          <a:lstStyle/>
          <a:p>
            <a:r>
              <a:rPr lang="en-US" dirty="0" smtClean="0"/>
              <a:t>Key Idea: Perturbation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5562600"/>
            <a:ext cx="7467600" cy="123763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cs typeface="Times New Roman"/>
              </a:rPr>
              <a:t>Algorithm is stable!!</a:t>
            </a:r>
          </a:p>
          <a:p>
            <a:r>
              <a:rPr lang="en-US" dirty="0" smtClean="0">
                <a:cs typeface="Times New Roman"/>
              </a:rPr>
              <a:t>Swapping reinforces correct </a:t>
            </a:r>
            <a:r>
              <a:rPr lang="en-US" b="1" dirty="0" smtClean="0">
                <a:cs typeface="Times New Roman"/>
              </a:rPr>
              <a:t>w</a:t>
            </a:r>
            <a:r>
              <a:rPr lang="en-US" dirty="0" smtClean="0">
                <a:cs typeface="Times New Roman"/>
              </a:rPr>
              <a:t> at small cost of presenting sub-optimal object.</a:t>
            </a:r>
          </a:p>
          <a:p>
            <a:endParaRPr lang="en-US" dirty="0" smtClean="0">
              <a:cs typeface="Times New Roman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43000" y="1905000"/>
            <a:ext cx="647700" cy="489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57300" y="198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4"/>
            <a:endCxn id="9" idx="0"/>
          </p:cNvCxnSpPr>
          <p:nvPr/>
        </p:nvCxnSpPr>
        <p:spPr>
          <a:xfrm>
            <a:off x="1466850" y="2394466"/>
            <a:ext cx="0" cy="3487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143000" y="2743200"/>
            <a:ext cx="647700" cy="489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573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4"/>
          </p:cNvCxnSpPr>
          <p:nvPr/>
        </p:nvCxnSpPr>
        <p:spPr>
          <a:xfrm>
            <a:off x="1466850" y="3232666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143000" y="4615934"/>
            <a:ext cx="647700" cy="489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57300" y="46921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N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447800" y="41910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5400000">
            <a:off x="1253764" y="3844564"/>
            <a:ext cx="628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......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858000" y="1633299"/>
            <a:ext cx="8382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10400" y="160020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35" name="Rectangle 34"/>
          <p:cNvSpPr/>
          <p:nvPr/>
        </p:nvSpPr>
        <p:spPr>
          <a:xfrm>
            <a:off x="7696200" y="1633299"/>
            <a:ext cx="9906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696200" y="1600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-1</a:t>
            </a:r>
            <a:endParaRPr lang="en-US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429500" y="12192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</a:t>
            </a:r>
            <a:endParaRPr lang="en-US" b="1" dirty="0"/>
          </a:p>
        </p:txBody>
      </p:sp>
      <p:sp>
        <p:nvSpPr>
          <p:cNvPr id="38" name="Right Arrow 37"/>
          <p:cNvSpPr/>
          <p:nvPr/>
        </p:nvSpPr>
        <p:spPr>
          <a:xfrm>
            <a:off x="679040" y="2907060"/>
            <a:ext cx="266700" cy="16174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Arrow 38"/>
          <p:cNvSpPr/>
          <p:nvPr/>
        </p:nvSpPr>
        <p:spPr>
          <a:xfrm>
            <a:off x="685800" y="2962454"/>
            <a:ext cx="266700" cy="16174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019800" y="1633299"/>
            <a:ext cx="6858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019800" y="160020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81700" y="12192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219200" y="198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2192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019800" y="1590017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6</a:t>
            </a:r>
            <a:endParaRPr lang="en-US" sz="3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6858000" y="1600200"/>
            <a:ext cx="85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1.4</a:t>
            </a:r>
            <a:endParaRPr lang="en-US" sz="3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7696200" y="1600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-1.4</a:t>
            </a:r>
            <a:endParaRPr lang="en-US" sz="3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858000" y="1600200"/>
            <a:ext cx="85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1.8</a:t>
            </a:r>
            <a:endParaRPr lang="en-US" sz="3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7696200" y="1600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-1.8</a:t>
            </a:r>
            <a:endParaRPr lang="en-US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019800" y="160020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58000" y="1600200"/>
            <a:ext cx="85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1.4</a:t>
            </a:r>
            <a:endParaRPr lang="en-US" sz="3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7696200" y="1600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-1.4</a:t>
            </a:r>
            <a:endParaRPr lang="en-US" sz="3200" b="1" dirty="0"/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4495800" y="2743200"/>
            <a:ext cx="4286250" cy="2895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cs typeface="Times New Roman"/>
              </a:rPr>
              <a:t>What if  we randomly swap adjacent pairs?</a:t>
            </a:r>
          </a:p>
          <a:p>
            <a:pPr lvl="1"/>
            <a:r>
              <a:rPr lang="en-US" dirty="0" smtClean="0">
                <a:cs typeface="Times New Roman"/>
              </a:rPr>
              <a:t>E.g. The first 2 results</a:t>
            </a:r>
          </a:p>
          <a:p>
            <a:pPr lvl="1"/>
            <a:endParaRPr lang="en-US" dirty="0" smtClean="0">
              <a:cs typeface="Times New Roman"/>
            </a:endParaRPr>
          </a:p>
          <a:p>
            <a:r>
              <a:rPr lang="en-US" dirty="0" smtClean="0">
                <a:cs typeface="Times New Roman"/>
              </a:rPr>
              <a:t>Update only when lower doc. of pair clicked.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90600" y="1633299"/>
            <a:ext cx="990600" cy="37769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169390"/>
              </p:ext>
            </p:extLst>
          </p:nvPr>
        </p:nvGraphicFramePr>
        <p:xfrm>
          <a:off x="2286000" y="2020406"/>
          <a:ext cx="2000250" cy="1560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085850"/>
              </a:tblGrid>
              <a:tr h="7804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04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286000" y="1507866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 Values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3276600" y="2134432"/>
            <a:ext cx="3810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276600" y="2101333"/>
            <a:ext cx="26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59" name="Rectangle 58"/>
          <p:cNvSpPr/>
          <p:nvPr/>
        </p:nvSpPr>
        <p:spPr>
          <a:xfrm>
            <a:off x="3657600" y="2134432"/>
            <a:ext cx="3810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657600" y="2101333"/>
            <a:ext cx="26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286000" y="226540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3276600" y="2921257"/>
            <a:ext cx="3810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3276600" y="2888158"/>
            <a:ext cx="26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  <p:sp>
        <p:nvSpPr>
          <p:cNvPr id="64" name="Rectangle 63"/>
          <p:cNvSpPr/>
          <p:nvPr/>
        </p:nvSpPr>
        <p:spPr>
          <a:xfrm>
            <a:off x="3657600" y="2921257"/>
            <a:ext cx="381000" cy="4563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657600" y="2888158"/>
            <a:ext cx="26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2286000" y="301573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2…N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37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34" grpId="0"/>
      <p:bldP spid="36" grpId="0"/>
      <p:bldP spid="38" grpId="0" animBg="1"/>
      <p:bldP spid="39" grpId="0" animBg="1"/>
      <p:bldP spid="39" grpId="1" animBg="1"/>
      <p:bldP spid="43" grpId="0"/>
      <p:bldP spid="45" grpId="0"/>
      <p:bldP spid="46" grpId="0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3" grpId="0"/>
      <p:bldP spid="54" grpId="0"/>
      <p:bldP spid="56" grpId="0"/>
      <p:bldP spid="57" grpId="0" animBg="1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Perturbed Preference Perceptron for Ranking(3PR)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5562599"/>
            <a:ext cx="7696201" cy="1292352"/>
          </a:xfrm>
        </p:spPr>
        <p:txBody>
          <a:bodyPr/>
          <a:lstStyle/>
          <a:p>
            <a:r>
              <a:rPr lang="en-US" dirty="0" smtClean="0"/>
              <a:t>Can use constant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= 0.5 or dynamically determine it.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989708"/>
            <a:ext cx="8686800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sz="2800" dirty="0"/>
              <a:t>Initialize </a:t>
            </a:r>
            <a:r>
              <a:rPr lang="en-US" sz="2800" i="1" dirty="0"/>
              <a:t>weight vector</a:t>
            </a:r>
            <a:r>
              <a:rPr lang="en-US" sz="2800" b="1" i="1" dirty="0"/>
              <a:t> </a:t>
            </a:r>
            <a:r>
              <a:rPr lang="en-US" sz="2800" b="1" dirty="0"/>
              <a:t>w</a:t>
            </a:r>
            <a:r>
              <a:rPr lang="en-US" sz="2800" dirty="0"/>
              <a:t>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/>
              <a:t>Get context </a:t>
            </a:r>
            <a:r>
              <a:rPr lang="en-US" sz="2800" b="1" dirty="0"/>
              <a:t>x </a:t>
            </a:r>
            <a:r>
              <a:rPr lang="en-US" sz="2800" dirty="0"/>
              <a:t>and </a:t>
            </a:r>
            <a:r>
              <a:rPr lang="en-US" sz="2800" dirty="0" smtClean="0"/>
              <a:t>find best </a:t>
            </a:r>
            <a:r>
              <a:rPr lang="en-US" sz="2800" b="1" dirty="0"/>
              <a:t>y</a:t>
            </a:r>
            <a:r>
              <a:rPr lang="en-US" sz="2800" dirty="0"/>
              <a:t> (as per current </a:t>
            </a:r>
            <a:r>
              <a:rPr lang="en-US" sz="2800" b="1" dirty="0"/>
              <a:t>w</a:t>
            </a:r>
            <a:r>
              <a:rPr lang="en-US" sz="2800" dirty="0" smtClean="0"/>
              <a:t>).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Perturb </a:t>
            </a:r>
            <a:r>
              <a:rPr lang="en-US" sz="2800" b="1" dirty="0" smtClean="0">
                <a:solidFill>
                  <a:srgbClr val="FF0000"/>
                </a:solidFill>
              </a:rPr>
              <a:t>y</a:t>
            </a:r>
            <a:r>
              <a:rPr lang="en-US" sz="2800" dirty="0" smtClean="0">
                <a:solidFill>
                  <a:srgbClr val="FF0000"/>
                </a:solidFill>
              </a:rPr>
              <a:t> and present slightly different solution </a:t>
            </a:r>
            <a:r>
              <a:rPr lang="en-US" sz="2800" b="1" dirty="0" smtClean="0">
                <a:solidFill>
                  <a:srgbClr val="FF0000"/>
                </a:solidFill>
              </a:rPr>
              <a:t>y’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1081278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Swap adjacent pairs with probability </a:t>
            </a:r>
            <a:r>
              <a:rPr lang="en-US" sz="2800" b="1" dirty="0">
                <a:solidFill>
                  <a:srgbClr val="FF0000"/>
                </a:solidFill>
              </a:rPr>
              <a:t>p</a:t>
            </a:r>
            <a:r>
              <a:rPr lang="en-US" sz="2800" b="1" baseline="-25000" dirty="0">
                <a:solidFill>
                  <a:srgbClr val="FF0000"/>
                </a:solidFill>
              </a:rPr>
              <a:t>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Observe user feedback. </a:t>
            </a:r>
          </a:p>
          <a:p>
            <a:pPr marL="1081278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</a:rPr>
              <a:t>Construct pairwise feedback</a:t>
            </a:r>
            <a:r>
              <a:rPr lang="en-US" sz="2800" dirty="0" smtClean="0"/>
              <a:t>.</a:t>
            </a:r>
            <a:endParaRPr lang="en-US" sz="2800" dirty="0"/>
          </a:p>
          <a:p>
            <a:pPr marL="624078" indent="-514350">
              <a:buFont typeface="+mj-lt"/>
              <a:buAutoNum type="arabicPeriod"/>
            </a:pPr>
            <a:r>
              <a:rPr lang="en-US" sz="2800" dirty="0"/>
              <a:t>Perceptron update to</a:t>
            </a:r>
            <a:r>
              <a:rPr lang="en-US" sz="2800" b="1" dirty="0"/>
              <a:t> w : </a:t>
            </a:r>
            <a:r>
              <a:rPr lang="en-US" sz="2400" dirty="0"/>
              <a:t> </a:t>
            </a:r>
          </a:p>
          <a:p>
            <a:pPr marL="989838" lvl="1" indent="-514350"/>
            <a:r>
              <a:rPr lang="en-US" sz="2100" b="1" dirty="0"/>
              <a:t>w += </a:t>
            </a:r>
            <a:r>
              <a:rPr lang="el-GR" sz="2100" b="1" i="1" dirty="0">
                <a:cs typeface="Times New Roman"/>
              </a:rPr>
              <a:t>Φ</a:t>
            </a:r>
            <a:r>
              <a:rPr lang="en-US" sz="2100" b="1" i="1" dirty="0">
                <a:cs typeface="Times New Roman"/>
              </a:rPr>
              <a:t>(</a:t>
            </a:r>
            <a:r>
              <a:rPr lang="en-US" sz="2100" b="1" dirty="0">
                <a:cs typeface="Times New Roman"/>
              </a:rPr>
              <a:t> Feedback</a:t>
            </a:r>
            <a:r>
              <a:rPr lang="en-US" sz="2100" b="1" i="1" dirty="0">
                <a:cs typeface="Times New Roman"/>
              </a:rPr>
              <a:t>)  </a:t>
            </a:r>
            <a:r>
              <a:rPr lang="en-US" sz="2100" b="1" dirty="0">
                <a:cs typeface="Times New Roman"/>
              </a:rPr>
              <a:t>- </a:t>
            </a:r>
            <a:r>
              <a:rPr lang="el-GR" sz="2100" b="1" i="1" dirty="0">
                <a:cs typeface="Times New Roman"/>
              </a:rPr>
              <a:t>Φ</a:t>
            </a:r>
            <a:r>
              <a:rPr lang="en-US" sz="2100" b="1" i="1" dirty="0">
                <a:cs typeface="Times New Roman"/>
              </a:rPr>
              <a:t>(</a:t>
            </a:r>
            <a:r>
              <a:rPr lang="en-US" sz="2100" b="1" dirty="0">
                <a:cs typeface="Times New Roman"/>
              </a:rPr>
              <a:t> Presented</a:t>
            </a:r>
            <a:r>
              <a:rPr lang="en-US" sz="2100" b="1" i="1" dirty="0">
                <a:cs typeface="Times New Roman"/>
              </a:rPr>
              <a:t>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927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3PR Regret 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399" y="5105400"/>
            <a:ext cx="7696201" cy="121920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dirty="0" smtClean="0"/>
              <a:t>Better  </a:t>
            </a:r>
            <a:r>
              <a:rPr lang="el-GR" dirty="0"/>
              <a:t>ξ</a:t>
            </a:r>
            <a:r>
              <a:rPr lang="en-US" baseline="-25000" dirty="0"/>
              <a:t>t</a:t>
            </a:r>
            <a:r>
              <a:rPr lang="en-US" dirty="0"/>
              <a:t> </a:t>
            </a:r>
            <a:r>
              <a:rPr lang="en-US" dirty="0" smtClean="0"/>
              <a:t>values (lower noise) than preference perceptron at cost of a vanishing term.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399" y="1845650"/>
            <a:ext cx="7848601" cy="8989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None/>
            </a:pPr>
            <a:r>
              <a:rPr lang="en-US" dirty="0" smtClean="0"/>
              <a:t>Under the </a:t>
            </a:r>
            <a:r>
              <a:rPr lang="el-GR" dirty="0" smtClean="0"/>
              <a:t>α</a:t>
            </a:r>
            <a:r>
              <a:rPr lang="en-US" dirty="0" smtClean="0"/>
              <a:t>-Informative feedback characterization, can show regret bound: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879694"/>
            <a:ext cx="8182976" cy="17685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496302" y="3140066"/>
            <a:ext cx="1220074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185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This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Running for more than a year </a:t>
            </a:r>
          </a:p>
          <a:p>
            <a:pPr lvl="1"/>
            <a:r>
              <a:rPr lang="en-US" dirty="0" smtClean="0"/>
              <a:t>No manual intervention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509845"/>
            <a:ext cx="7595580" cy="434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6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Swap Probability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5943600" y="1600200"/>
            <a:ext cx="3048000" cy="4438035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/>
              </a:rPr>
              <a:t>Robust to change in swap.</a:t>
            </a:r>
          </a:p>
          <a:p>
            <a:endParaRPr lang="en-US" dirty="0">
              <a:cs typeface="Times New Roman"/>
            </a:endParaRPr>
          </a:p>
          <a:p>
            <a:r>
              <a:rPr lang="en-US" dirty="0" smtClean="0">
                <a:cs typeface="Times New Roman"/>
              </a:rPr>
              <a:t>Even some swapping helps.</a:t>
            </a:r>
          </a:p>
          <a:p>
            <a:endParaRPr lang="en-US" dirty="0" smtClean="0">
              <a:cs typeface="Times New Roman"/>
            </a:endParaRPr>
          </a:p>
          <a:p>
            <a:r>
              <a:rPr lang="en-US" dirty="0" smtClean="0">
                <a:cs typeface="Times New Roman"/>
              </a:rPr>
              <a:t>Dynamic strategy performs best.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" y="1524000"/>
            <a:ext cx="5963348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25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Age Of the WEB &amp; DATA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4572000" cy="2808486"/>
          </a:xfrm>
        </p:spPr>
        <p:txBody>
          <a:bodyPr>
            <a:normAutofit/>
          </a:bodyPr>
          <a:lstStyle/>
          <a:p>
            <a:r>
              <a:rPr lang="en-US" dirty="0" smtClean="0"/>
              <a:t>Learning is important for today’s Information Systems:</a:t>
            </a:r>
          </a:p>
          <a:p>
            <a:pPr lvl="1"/>
            <a:r>
              <a:rPr lang="en-US" dirty="0" smtClean="0"/>
              <a:t>Search Engines</a:t>
            </a:r>
          </a:p>
          <a:p>
            <a:pPr lvl="1"/>
            <a:r>
              <a:rPr lang="en-US" dirty="0" smtClean="0"/>
              <a:t>Recommendation Systems</a:t>
            </a:r>
          </a:p>
          <a:p>
            <a:pPr lvl="1"/>
            <a:r>
              <a:rPr lang="en-US" dirty="0" smtClean="0"/>
              <a:t>Social Networks, News sites</a:t>
            </a:r>
          </a:p>
          <a:p>
            <a:pPr lvl="1"/>
            <a:r>
              <a:rPr lang="en-US" dirty="0" smtClean="0"/>
              <a:t>Smart Homes, Robots ….</a:t>
            </a:r>
          </a:p>
          <a:p>
            <a:endParaRPr lang="en-US" sz="1000" dirty="0" smtClean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endParaRPr lang="en-US" sz="900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9" t="11459" r="35359" b="8333"/>
          <a:stretch/>
        </p:blipFill>
        <p:spPr>
          <a:xfrm>
            <a:off x="4724400" y="1536990"/>
            <a:ext cx="3911186" cy="2737830"/>
          </a:xfrm>
          <a:prstGeom prst="rect">
            <a:avLst/>
          </a:prstGeom>
        </p:spPr>
      </p:pic>
      <p:pic>
        <p:nvPicPr>
          <p:cNvPr id="28678" name="Picture 6" descr="http://files.tested.com/photos/2013/08/07/51843-42957-netflix_win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51504"/>
            <a:ext cx="4343400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http://eecatalog.com/smart-energy/files/2012/11/121129_smartenergy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17638"/>
            <a:ext cx="3948428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3.bp.blogspot.com/-BqelrRJG-G0/UaG2GuTbujI/AAAAAAAAASI/fQL3WvZws5k/s1600/robot%20IDEAL%20WORKER%20-%20savepost.blogspot.com%20-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451781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4706421"/>
            <a:ext cx="7734300" cy="199917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Difficult to collect expert-labels for learning:</a:t>
            </a:r>
            <a:endParaRPr lang="en-US" dirty="0"/>
          </a:p>
          <a:p>
            <a:pPr lvl="1"/>
            <a:r>
              <a:rPr lang="en-US" dirty="0" smtClean="0"/>
              <a:t>Instead: Learn </a:t>
            </a:r>
            <a:r>
              <a:rPr lang="en-US" dirty="0"/>
              <a:t>from the user (interactions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User feedback is timely, plentiful and easy </a:t>
            </a:r>
            <a:r>
              <a:rPr lang="en-US" dirty="0"/>
              <a:t>to get.</a:t>
            </a:r>
          </a:p>
          <a:p>
            <a:pPr lvl="1"/>
            <a:r>
              <a:rPr lang="en-US" b="1" dirty="0" smtClean="0"/>
              <a:t>Reflects </a:t>
            </a:r>
            <a:r>
              <a:rPr lang="en-US" b="1" dirty="0"/>
              <a:t>user’s – not experts’ – preferences</a:t>
            </a:r>
          </a:p>
          <a:p>
            <a:endParaRPr lang="en-US" sz="2100" dirty="0"/>
          </a:p>
        </p:txBody>
      </p:sp>
      <p:pic>
        <p:nvPicPr>
          <p:cNvPr id="9" name="Picture 6" descr="http://files.tested.com/photos/2013/08/07/51843-42957-netflix_win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94" y="1536990"/>
            <a:ext cx="4527920" cy="299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49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643" y="190500"/>
            <a:ext cx="7467600" cy="10287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Agenda For This Talk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1757" y="1447800"/>
            <a:ext cx="7620000" cy="129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i="1" dirty="0" smtClean="0"/>
              <a:t>Designing algorithms, for </a:t>
            </a:r>
            <a:r>
              <a:rPr lang="en-US" sz="3200" i="1" dirty="0"/>
              <a:t>interactive learning with </a:t>
            </a:r>
            <a:r>
              <a:rPr lang="en-US" sz="3200" i="1" dirty="0" smtClean="0"/>
              <a:t>users, that </a:t>
            </a:r>
            <a:r>
              <a:rPr lang="en-US" sz="3200" i="1" u="sng" dirty="0" smtClean="0"/>
              <a:t>are applicable in practice</a:t>
            </a:r>
            <a:r>
              <a:rPr lang="en-US" sz="3200" i="1" dirty="0" smtClean="0"/>
              <a:t> </a:t>
            </a:r>
            <a:r>
              <a:rPr lang="en-US" sz="3200" b="1" i="1" dirty="0" smtClean="0"/>
              <a:t>and</a:t>
            </a:r>
            <a:r>
              <a:rPr lang="en-US" sz="3200" i="1" dirty="0" smtClean="0"/>
              <a:t> have </a:t>
            </a:r>
            <a:r>
              <a:rPr lang="en-US" sz="3200" i="1" u="sng" dirty="0" smtClean="0"/>
              <a:t>theoretical guarantees</a:t>
            </a:r>
            <a:r>
              <a:rPr lang="en-US" sz="3200" i="1" dirty="0" smtClean="0"/>
              <a:t>.</a:t>
            </a:r>
            <a:endParaRPr lang="en-US" sz="3200" i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2956" y="3124200"/>
            <a:ext cx="7852843" cy="3505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b="1" u="sng" dirty="0" smtClean="0"/>
              <a:t>Outline:</a:t>
            </a:r>
          </a:p>
          <a:p>
            <a:pPr marL="0" indent="0">
              <a:buClrTx/>
              <a:buNone/>
            </a:pPr>
            <a:endParaRPr lang="en-US" sz="1200" b="1" u="sng" dirty="0" smtClean="0"/>
          </a:p>
          <a:p>
            <a:pPr marL="822960" lvl="1" indent="-4572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accent3"/>
                </a:solidFill>
              </a:rPr>
              <a:t>Handling weak, noisy and biased user feedback.           </a:t>
            </a:r>
          </a:p>
          <a:p>
            <a:pPr marL="822960" lvl="1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822960" lvl="1" indent="-457200">
              <a:buClrTx/>
              <a:buFont typeface="+mj-lt"/>
              <a:buAutoNum type="arabicPeriod"/>
            </a:pPr>
            <a:r>
              <a:rPr lang="en-US" dirty="0" smtClean="0"/>
              <a:t>Modeling dependence across items/documents </a:t>
            </a:r>
            <a:r>
              <a:rPr lang="en-US" i="1" dirty="0" smtClean="0"/>
              <a:t>(Intrinsic Diversity</a:t>
            </a:r>
            <a:r>
              <a:rPr lang="en-US" dirty="0" smtClean="0"/>
              <a:t>).</a:t>
            </a:r>
          </a:p>
          <a:p>
            <a:pPr marL="640080" lvl="2" indent="0">
              <a:buClrTx/>
              <a:buNone/>
            </a:pPr>
            <a:r>
              <a:rPr lang="en-US" b="1" dirty="0" smtClean="0"/>
              <a:t>	[</a:t>
            </a:r>
            <a:r>
              <a:rPr lang="en-US" b="1" dirty="0"/>
              <a:t>RSJ KDD’12]</a:t>
            </a:r>
          </a:p>
          <a:p>
            <a:pPr marL="822960" lvl="1" indent="-457200">
              <a:buFont typeface="+mj-lt"/>
              <a:buAutoNum type="arabicPeriod"/>
            </a:pPr>
            <a:endParaRPr lang="en-US" dirty="0" smtClean="0">
              <a:solidFill>
                <a:schemeClr val="accent3"/>
              </a:solidFill>
            </a:endParaRPr>
          </a:p>
          <a:p>
            <a:pPr marL="822960" lvl="1" indent="-4572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accent3"/>
                </a:solidFill>
              </a:rPr>
              <a:t>Dealing with diverse user populations </a:t>
            </a:r>
            <a:r>
              <a:rPr lang="en-US" i="1" dirty="0" smtClean="0">
                <a:solidFill>
                  <a:schemeClr val="accent3"/>
                </a:solidFill>
              </a:rPr>
              <a:t>(Extrinsic Diversity</a:t>
            </a:r>
            <a:r>
              <a:rPr lang="en-US" dirty="0" smtClean="0">
                <a:solidFill>
                  <a:schemeClr val="accent3"/>
                </a:solidFill>
              </a:rPr>
              <a:t>).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55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252" y="228600"/>
            <a:ext cx="8001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Intrinsically Diverse User</a:t>
            </a:r>
            <a:endParaRPr lang="en-US" dirty="0"/>
          </a:p>
        </p:txBody>
      </p:sp>
      <p:pic>
        <p:nvPicPr>
          <p:cNvPr id="12290" name="Picture 2" descr="http://www.austinkleon.com/wp-content/uploads/2008/02/stick_figur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95625"/>
            <a:ext cx="23812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2590800" y="1495425"/>
            <a:ext cx="4343400" cy="1676400"/>
          </a:xfrm>
          <a:prstGeom prst="cloudCallout">
            <a:avLst>
              <a:gd name="adj1" fmla="val -47907"/>
              <a:gd name="adj2" fmla="val 69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94304" y="1983105"/>
            <a:ext cx="2901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Economy</a:t>
            </a:r>
            <a:endParaRPr lang="en-US" sz="3200" dirty="0"/>
          </a:p>
        </p:txBody>
      </p:sp>
      <p:sp>
        <p:nvSpPr>
          <p:cNvPr id="11" name="Cloud Callout 10"/>
          <p:cNvSpPr/>
          <p:nvPr/>
        </p:nvSpPr>
        <p:spPr>
          <a:xfrm>
            <a:off x="4953000" y="3248025"/>
            <a:ext cx="2362200" cy="914400"/>
          </a:xfrm>
          <a:prstGeom prst="cloudCallout">
            <a:avLst>
              <a:gd name="adj1" fmla="val -122048"/>
              <a:gd name="adj2" fmla="val -105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3476625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Sports</a:t>
            </a:r>
            <a:endParaRPr lang="en-US" sz="2200" dirty="0"/>
          </a:p>
        </p:txBody>
      </p:sp>
      <p:sp>
        <p:nvSpPr>
          <p:cNvPr id="13" name="Cloud Callout 12"/>
          <p:cNvSpPr/>
          <p:nvPr/>
        </p:nvSpPr>
        <p:spPr>
          <a:xfrm>
            <a:off x="4876800" y="4543425"/>
            <a:ext cx="1638300" cy="838200"/>
          </a:xfrm>
          <a:prstGeom prst="cloudCallout">
            <a:avLst>
              <a:gd name="adj1" fmla="val -114967"/>
              <a:gd name="adj2" fmla="val -109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76800" y="4689902"/>
            <a:ext cx="16337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Technology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08718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Challenge: Redundancy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5536594"/>
            <a:ext cx="7391400" cy="8534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Lack of diversity leads </a:t>
            </a:r>
            <a:r>
              <a:rPr lang="en-US" dirty="0"/>
              <a:t>to some interests of the </a:t>
            </a:r>
            <a:r>
              <a:rPr lang="en-US" dirty="0" smtClean="0"/>
              <a:t>user being ignored.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4724400" cy="298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5334000" y="3702111"/>
            <a:ext cx="1746504" cy="1066800"/>
          </a:xfrm>
          <a:prstGeom prst="wedgeEllipseCallout">
            <a:avLst>
              <a:gd name="adj1" fmla="val -68184"/>
              <a:gd name="adj2" fmla="val -327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1552" y="3912345"/>
            <a:ext cx="168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Nothing about </a:t>
            </a:r>
            <a:r>
              <a:rPr lang="en-US" dirty="0" smtClean="0"/>
              <a:t>sports or tech.</a:t>
            </a:r>
            <a:endParaRPr lang="en-US" dirty="0"/>
          </a:p>
        </p:txBody>
      </p:sp>
      <p:pic>
        <p:nvPicPr>
          <p:cNvPr id="9" name="Picture 2" descr="http://www.austinkleon.com/wp-content/uploads/2008/02/stick_figur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552" y="1983443"/>
            <a:ext cx="1054285" cy="123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6445836" y="1371601"/>
            <a:ext cx="2165448" cy="838200"/>
          </a:xfrm>
          <a:prstGeom prst="cloudCallout">
            <a:avLst>
              <a:gd name="adj1" fmla="val -66261"/>
              <a:gd name="adj2" fmla="val 32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16118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14" name="Cloud Callout 13"/>
          <p:cNvSpPr/>
          <p:nvPr/>
        </p:nvSpPr>
        <p:spPr>
          <a:xfrm>
            <a:off x="6553200" y="2286001"/>
            <a:ext cx="1447800" cy="587222"/>
          </a:xfrm>
          <a:prstGeom prst="cloudCallout">
            <a:avLst>
              <a:gd name="adj1" fmla="val -68883"/>
              <a:gd name="adj2" fmla="val -49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27520" y="2373869"/>
            <a:ext cx="117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Sports</a:t>
            </a:r>
            <a:endParaRPr lang="en-US" dirty="0"/>
          </a:p>
        </p:txBody>
      </p:sp>
      <p:sp>
        <p:nvSpPr>
          <p:cNvPr id="12" name="Cloud Callout 11"/>
          <p:cNvSpPr/>
          <p:nvPr/>
        </p:nvSpPr>
        <p:spPr>
          <a:xfrm>
            <a:off x="6445836" y="2949423"/>
            <a:ext cx="1021764" cy="501955"/>
          </a:xfrm>
          <a:prstGeom prst="cloudCallout">
            <a:avLst>
              <a:gd name="adj1" fmla="val -68883"/>
              <a:gd name="adj2" fmla="val -1223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51833" y="3023707"/>
            <a:ext cx="763367" cy="382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Tech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661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60527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Extrinsic Diversity:</a:t>
            </a:r>
          </a:p>
          <a:p>
            <a:pPr lvl="1"/>
            <a:r>
              <a:rPr lang="en-US" dirty="0" smtClean="0"/>
              <a:t>Non-learning approaches: </a:t>
            </a:r>
          </a:p>
          <a:p>
            <a:pPr lvl="2"/>
            <a:r>
              <a:rPr lang="en-US" dirty="0" smtClean="0"/>
              <a:t>MMR (</a:t>
            </a:r>
            <a:r>
              <a:rPr lang="en-US" i="1" dirty="0" err="1" smtClean="0"/>
              <a:t>Carbonell</a:t>
            </a:r>
            <a:r>
              <a:rPr lang="en-US" i="1" dirty="0" smtClean="0"/>
              <a:t> et al ‘98</a:t>
            </a:r>
            <a:r>
              <a:rPr lang="en-US" dirty="0" smtClean="0"/>
              <a:t>), Less is More (</a:t>
            </a:r>
            <a:r>
              <a:rPr lang="en-US" i="1" dirty="0" smtClean="0"/>
              <a:t>Chen et al. ‘06)</a:t>
            </a:r>
          </a:p>
          <a:p>
            <a:pPr marL="731520" lvl="2" indent="0">
              <a:buNone/>
            </a:pPr>
            <a:endParaRPr lang="en-US" sz="1200" i="1" dirty="0" smtClean="0"/>
          </a:p>
          <a:p>
            <a:pPr lvl="1"/>
            <a:r>
              <a:rPr lang="en-US" dirty="0" smtClean="0"/>
              <a:t>Learning approaches: SVM-</a:t>
            </a:r>
            <a:r>
              <a:rPr lang="en-US" dirty="0" err="1" smtClean="0"/>
              <a:t>Div</a:t>
            </a:r>
            <a:r>
              <a:rPr lang="en-US" dirty="0" smtClean="0"/>
              <a:t>(</a:t>
            </a:r>
            <a:r>
              <a:rPr lang="en-US" i="1" dirty="0" smtClean="0"/>
              <a:t>Yue, Joachims ‘08)</a:t>
            </a:r>
          </a:p>
          <a:p>
            <a:pPr lvl="2"/>
            <a:r>
              <a:rPr lang="en-US" dirty="0" smtClean="0"/>
              <a:t>Require relevance labels for all user-document pairs</a:t>
            </a:r>
          </a:p>
          <a:p>
            <a:pPr marL="731520" lvl="2" indent="0">
              <a:buNone/>
            </a:pPr>
            <a:endParaRPr lang="en-US" sz="1200" dirty="0" smtClean="0"/>
          </a:p>
          <a:p>
            <a:pPr lvl="1"/>
            <a:r>
              <a:rPr lang="en-US" dirty="0" smtClean="0"/>
              <a:t>Ranked Bandits (</a:t>
            </a:r>
            <a:r>
              <a:rPr lang="en-US" i="1" dirty="0" err="1" smtClean="0"/>
              <a:t>Radlinski</a:t>
            </a:r>
            <a:r>
              <a:rPr lang="en-US" i="1" dirty="0" smtClean="0"/>
              <a:t> et al. ICML’08</a:t>
            </a:r>
            <a:r>
              <a:rPr lang="en-US" dirty="0" smtClean="0"/>
              <a:t>):</a:t>
            </a:r>
          </a:p>
          <a:p>
            <a:pPr lvl="2"/>
            <a:r>
              <a:rPr lang="en-US" dirty="0" smtClean="0"/>
              <a:t>Use online learning: Array of (decoupled) Multi-Armed bandits.</a:t>
            </a:r>
          </a:p>
          <a:p>
            <a:pPr lvl="2"/>
            <a:r>
              <a:rPr lang="en-US" dirty="0" smtClean="0"/>
              <a:t>Learns very slowly in practice.</a:t>
            </a:r>
          </a:p>
          <a:p>
            <a:pPr lvl="2"/>
            <a:endParaRPr lang="en-US" sz="1200" dirty="0" smtClean="0"/>
          </a:p>
          <a:p>
            <a:pPr lvl="1"/>
            <a:r>
              <a:rPr lang="en-US" i="1" dirty="0" err="1" smtClean="0"/>
              <a:t>Slivkins</a:t>
            </a:r>
            <a:r>
              <a:rPr lang="en-US" i="1" dirty="0" smtClean="0"/>
              <a:t> et al. JMLR ‘13</a:t>
            </a:r>
          </a:p>
          <a:p>
            <a:pPr lvl="2"/>
            <a:r>
              <a:rPr lang="en-US" dirty="0" smtClean="0"/>
              <a:t>Couples arms together.</a:t>
            </a:r>
          </a:p>
          <a:p>
            <a:pPr lvl="2"/>
            <a:r>
              <a:rPr lang="en-US" dirty="0" smtClean="0"/>
              <a:t>Does not generalize across queries.</a:t>
            </a:r>
          </a:p>
          <a:p>
            <a:pPr lvl="2"/>
            <a:r>
              <a:rPr lang="en-US" dirty="0" smtClean="0"/>
              <a:t>Hard coded-notion of diversity. Cannot be adjusted.</a:t>
            </a:r>
          </a:p>
          <a:p>
            <a:pPr lvl="1"/>
            <a:endParaRPr lang="en-US" sz="1000" dirty="0" smtClean="0"/>
          </a:p>
          <a:p>
            <a:r>
              <a:rPr lang="en-US" i="1" dirty="0" smtClean="0"/>
              <a:t>Yue et. al</a:t>
            </a:r>
            <a:r>
              <a:rPr lang="en-US" dirty="0" smtClean="0"/>
              <a:t>.</a:t>
            </a:r>
            <a:r>
              <a:rPr lang="en-US" i="1" dirty="0" smtClean="0"/>
              <a:t> NIPS’12</a:t>
            </a:r>
            <a:endParaRPr lang="en-US" dirty="0" smtClean="0"/>
          </a:p>
          <a:p>
            <a:pPr lvl="1"/>
            <a:r>
              <a:rPr lang="en-US" dirty="0" smtClean="0"/>
              <a:t>Generalizes across queries.</a:t>
            </a:r>
          </a:p>
          <a:p>
            <a:pPr lvl="1"/>
            <a:r>
              <a:rPr lang="en-US" dirty="0" smtClean="0"/>
              <a:t>Requires cardinal utilities.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79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490472"/>
          </a:xfrm>
        </p:spPr>
        <p:txBody>
          <a:bodyPr/>
          <a:lstStyle/>
          <a:p>
            <a:pPr marL="274320" lvl="0" indent="-274320">
              <a:spcBef>
                <a:spcPts val="600"/>
              </a:spcBef>
              <a:buSzPct val="70000"/>
              <a:defRPr/>
            </a:pPr>
            <a:r>
              <a:rPr lang="en-US" sz="2800" dirty="0" smtClean="0"/>
              <a:t>KEY: For </a:t>
            </a:r>
            <a:r>
              <a:rPr lang="en-US" sz="2800" dirty="0"/>
              <a:t>a given query and </a:t>
            </a:r>
            <a:r>
              <a:rPr lang="en-US" sz="2800" dirty="0" smtClean="0"/>
              <a:t>word, the </a:t>
            </a:r>
            <a:r>
              <a:rPr lang="en-US" sz="2800" i="1" dirty="0" smtClean="0"/>
              <a:t>marginal </a:t>
            </a:r>
            <a:r>
              <a:rPr lang="en-US" sz="2800" i="1" dirty="0"/>
              <a:t>benefit</a:t>
            </a:r>
            <a:r>
              <a:rPr lang="en-US" sz="2800" dirty="0"/>
              <a:t> of </a:t>
            </a:r>
            <a:r>
              <a:rPr lang="en-US" sz="2800" dirty="0" smtClean="0"/>
              <a:t>additional documents diminishes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Dependencies Using Submodular functions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038600" y="2895600"/>
            <a:ext cx="5029200" cy="35814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E.g.: Coverage Function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3"/>
              <a:buChar char=""/>
              <a:tabLst/>
              <a:defRPr/>
            </a:pPr>
            <a:endParaRPr lang="en-US" sz="2800" dirty="0"/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 3"/>
              <a:buChar char=""/>
              <a:defRPr/>
            </a:pPr>
            <a:r>
              <a:rPr lang="en-US" sz="2800" dirty="0" smtClean="0"/>
              <a:t>Use </a:t>
            </a:r>
            <a:r>
              <a:rPr lang="en-US" sz="2800" i="1" dirty="0"/>
              <a:t>greedy</a:t>
            </a:r>
            <a:r>
              <a:rPr lang="en-US" sz="2800" dirty="0"/>
              <a:t> </a:t>
            </a:r>
            <a:r>
              <a:rPr lang="en-US" sz="2800" dirty="0" smtClean="0"/>
              <a:t>algorithm: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 3"/>
              <a:buChar char=""/>
              <a:defRPr/>
            </a:pPr>
            <a:r>
              <a:rPr lang="en-US" sz="2400" dirty="0" smtClean="0"/>
              <a:t>At </a:t>
            </a:r>
            <a:r>
              <a:rPr lang="en-US" sz="2400" dirty="0"/>
              <a:t>each iteration: </a:t>
            </a:r>
          </a:p>
          <a:p>
            <a:pPr lvl="2"/>
            <a:r>
              <a:rPr lang="en-US" sz="2400" dirty="0"/>
              <a:t>Choose Document that Maximizes Marginal Benefit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 3"/>
              <a:buChar char=""/>
              <a:defRPr/>
            </a:pPr>
            <a:endParaRPr lang="en-US" sz="2800" dirty="0" smtClean="0"/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 3"/>
              <a:buChar char=""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Simple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and efficient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 3"/>
              <a:buChar char=""/>
              <a:defRPr/>
            </a:pPr>
            <a:r>
              <a:rPr lang="en-US" sz="1700" baseline="0" dirty="0" smtClean="0"/>
              <a:t>Constant</a:t>
            </a:r>
            <a:r>
              <a:rPr lang="en-US" sz="1700" dirty="0" smtClean="0"/>
              <a:t> Factor approximation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" y="2895600"/>
            <a:ext cx="3657600" cy="3200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33400" y="3581400"/>
            <a:ext cx="1295400" cy="1143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88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0" name="Oval 9"/>
          <p:cNvSpPr/>
          <p:nvPr/>
        </p:nvSpPr>
        <p:spPr>
          <a:xfrm>
            <a:off x="762000" y="4832866"/>
            <a:ext cx="1143000" cy="10345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25652" y="516546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/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1981200" y="4343400"/>
            <a:ext cx="15240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4648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/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1295400" y="3048000"/>
            <a:ext cx="1828800" cy="1600200"/>
          </a:xfrm>
          <a:prstGeom prst="ellipse">
            <a:avLst/>
          </a:prstGeom>
          <a:solidFill>
            <a:schemeClr val="bg1">
              <a:lumMod val="85000"/>
              <a:alpha val="62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336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/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81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Diverse Rankings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233132"/>
              </p:ext>
            </p:extLst>
          </p:nvPr>
        </p:nvGraphicFramePr>
        <p:xfrm>
          <a:off x="228600" y="1447800"/>
          <a:ext cx="4800602" cy="2253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1"/>
                <a:gridCol w="990598"/>
                <a:gridCol w="762000"/>
                <a:gridCol w="914400"/>
                <a:gridCol w="914403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Ranking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soccer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technology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07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434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602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705915"/>
              </p:ext>
            </p:extLst>
          </p:nvPr>
        </p:nvGraphicFramePr>
        <p:xfrm>
          <a:off x="5410200" y="1371601"/>
          <a:ext cx="36576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229"/>
                <a:gridCol w="3008371"/>
              </a:tblGrid>
              <a:tr h="533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economy:3, usa:4, finance:2 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usa:3, soccer:2,world cup:2..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10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usa:4, politics:3, economy:2 …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51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gadgets:2, technology:4, ipod:2..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531875"/>
              </p:ext>
            </p:extLst>
          </p:nvPr>
        </p:nvGraphicFramePr>
        <p:xfrm>
          <a:off x="6019800" y="3657600"/>
          <a:ext cx="2819400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371600"/>
              </a:tblGrid>
              <a:tr h="640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en-US" b="1" u="sng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Weight</a:t>
                      </a: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68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406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563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soccer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1.6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563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technology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9832" y="4572000"/>
            <a:ext cx="5095568" cy="914400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SzPct val="70000"/>
              <a:buNone/>
              <a:defRPr/>
            </a:pPr>
            <a:r>
              <a:rPr lang="en-US" sz="2800" dirty="0" smtClean="0"/>
              <a:t>Diversity-Seeking User: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729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</a:t>
            </a:r>
            <a:r>
              <a:rPr lang="en-US" dirty="0" smtClean="0"/>
              <a:t>Diverse Rankings: Max(x)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311381"/>
              </p:ext>
            </p:extLst>
          </p:nvPr>
        </p:nvGraphicFramePr>
        <p:xfrm>
          <a:off x="228600" y="1447800"/>
          <a:ext cx="4800602" cy="2253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1"/>
                <a:gridCol w="990598"/>
                <a:gridCol w="762000"/>
                <a:gridCol w="914400"/>
                <a:gridCol w="914403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Ranking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soccer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technology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07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434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602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29388"/>
              </p:ext>
            </p:extLst>
          </p:nvPr>
        </p:nvGraphicFramePr>
        <p:xfrm>
          <a:off x="5410200" y="1371601"/>
          <a:ext cx="36576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229"/>
                <a:gridCol w="3008371"/>
              </a:tblGrid>
              <a:tr h="533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economy:3, usa:4, finance:2 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usa:3, soccer:2,world cup:2..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10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usa:4, politics:3, economy:2 …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51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gadgets:2, technology:4, ipod:2..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031646"/>
              </p:ext>
            </p:extLst>
          </p:nvPr>
        </p:nvGraphicFramePr>
        <p:xfrm>
          <a:off x="6019800" y="3657600"/>
          <a:ext cx="2819400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371600"/>
              </a:tblGrid>
              <a:tr h="640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en-US" b="1" u="sng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Weight</a:t>
                      </a: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68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406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563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soccer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1.6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563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technology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042267"/>
              </p:ext>
            </p:extLst>
          </p:nvPr>
        </p:nvGraphicFramePr>
        <p:xfrm>
          <a:off x="3124200" y="4800600"/>
          <a:ext cx="1905000" cy="1539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555"/>
                <a:gridCol w="1199445"/>
              </a:tblGrid>
              <a:tr h="304801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Doc.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Marginal Benefit</a:t>
                      </a:r>
                    </a:p>
                  </a:txBody>
                  <a:tcPr/>
                </a:tc>
              </a:tr>
              <a:tr h="304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9.3</a:t>
                      </a:r>
                    </a:p>
                  </a:txBody>
                  <a:tcPr/>
                </a:tc>
              </a:tr>
              <a:tr h="320041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6.8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7.8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8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</a:t>
            </a:r>
            <a:r>
              <a:rPr lang="en-US" dirty="0" smtClean="0"/>
              <a:t>Diverse Rankings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68244"/>
              </p:ext>
            </p:extLst>
          </p:nvPr>
        </p:nvGraphicFramePr>
        <p:xfrm>
          <a:off x="228600" y="1447800"/>
          <a:ext cx="4800602" cy="301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1"/>
                <a:gridCol w="990598"/>
                <a:gridCol w="762000"/>
                <a:gridCol w="914400"/>
                <a:gridCol w="914403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Ranking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soccer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technology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07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</a:tr>
              <a:tr h="434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602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728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MAX of Column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895413"/>
              </p:ext>
            </p:extLst>
          </p:nvPr>
        </p:nvGraphicFramePr>
        <p:xfrm>
          <a:off x="5410200" y="1371601"/>
          <a:ext cx="36576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229"/>
                <a:gridCol w="3008371"/>
              </a:tblGrid>
              <a:tr h="533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economy:3, usa:4, finance:2 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usa:3, soccer:2,world cup:2..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10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usa:4, politics:3, economy:2 …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51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gadgets:2, technology:4, ipod:2..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427828"/>
              </p:ext>
            </p:extLst>
          </p:nvPr>
        </p:nvGraphicFramePr>
        <p:xfrm>
          <a:off x="6019800" y="3657600"/>
          <a:ext cx="2819400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371600"/>
              </a:tblGrid>
              <a:tr h="640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en-US" b="1" u="sng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Weight</a:t>
                      </a: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68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406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563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soccer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1.6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563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technology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551431"/>
              </p:ext>
            </p:extLst>
          </p:nvPr>
        </p:nvGraphicFramePr>
        <p:xfrm>
          <a:off x="3124200" y="4800600"/>
          <a:ext cx="1905000" cy="1539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555"/>
                <a:gridCol w="1199445"/>
              </a:tblGrid>
              <a:tr h="304801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Doc.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Marginal Benefit</a:t>
                      </a:r>
                    </a:p>
                  </a:txBody>
                  <a:tcPr/>
                </a:tc>
              </a:tr>
              <a:tr h="304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9.3</a:t>
                      </a:r>
                    </a:p>
                  </a:txBody>
                  <a:tcPr/>
                </a:tc>
              </a:tr>
              <a:tr h="320041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6.8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7.8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5593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</a:t>
            </a:r>
            <a:r>
              <a:rPr lang="en-US" dirty="0" smtClean="0"/>
              <a:t>Diverse Rankings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485819"/>
              </p:ext>
            </p:extLst>
          </p:nvPr>
        </p:nvGraphicFramePr>
        <p:xfrm>
          <a:off x="228600" y="1447800"/>
          <a:ext cx="4800602" cy="301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1"/>
                <a:gridCol w="990598"/>
                <a:gridCol w="762000"/>
                <a:gridCol w="914400"/>
                <a:gridCol w="914403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Ranking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soccer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technology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07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</a:tr>
              <a:tr h="434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602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728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MAX of Column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684088"/>
              </p:ext>
            </p:extLst>
          </p:nvPr>
        </p:nvGraphicFramePr>
        <p:xfrm>
          <a:off x="5410200" y="1371601"/>
          <a:ext cx="36576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229"/>
                <a:gridCol w="3008371"/>
              </a:tblGrid>
              <a:tr h="533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economy:3, usa:4, finance:2 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usa:3, soccer:2,world cup:2..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10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usa:4, politics:3, economy:2 …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51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gadgets:2, technology:4, ipod:2..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329261"/>
              </p:ext>
            </p:extLst>
          </p:nvPr>
        </p:nvGraphicFramePr>
        <p:xfrm>
          <a:off x="6019800" y="3657600"/>
          <a:ext cx="2819400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371600"/>
              </a:tblGrid>
              <a:tr h="640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en-US" b="1" u="sng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Weight</a:t>
                      </a: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68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406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563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soccer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1.6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563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technology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002489"/>
              </p:ext>
            </p:extLst>
          </p:nvPr>
        </p:nvGraphicFramePr>
        <p:xfrm>
          <a:off x="3124200" y="4800600"/>
          <a:ext cx="1905000" cy="1539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555"/>
                <a:gridCol w="1199445"/>
              </a:tblGrid>
              <a:tr h="304801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Doc.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Marginal Benefit</a:t>
                      </a:r>
                    </a:p>
                  </a:txBody>
                  <a:tcPr/>
                </a:tc>
              </a:tr>
              <a:tr h="304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/>
                </a:tc>
              </a:tr>
              <a:tr h="320041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3.2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5199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Diverse Rankings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134970"/>
              </p:ext>
            </p:extLst>
          </p:nvPr>
        </p:nvGraphicFramePr>
        <p:xfrm>
          <a:off x="228600" y="1447800"/>
          <a:ext cx="4800602" cy="301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1"/>
                <a:gridCol w="990598"/>
                <a:gridCol w="762000"/>
                <a:gridCol w="914400"/>
                <a:gridCol w="914403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Ranking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soccer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technology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07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</a:tr>
              <a:tr h="434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</a:tr>
              <a:tr h="602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728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MAX of Column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418900"/>
              </p:ext>
            </p:extLst>
          </p:nvPr>
        </p:nvGraphicFramePr>
        <p:xfrm>
          <a:off x="5410200" y="1371601"/>
          <a:ext cx="36576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229"/>
                <a:gridCol w="3008371"/>
              </a:tblGrid>
              <a:tr h="533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economy:3, usa:4, finance:2 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usa:3, soccer:2,world cup:2..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10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usa:4, politics:3, economy:2 …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51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gadgets:2, technology:4, ipod:2..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46501"/>
              </p:ext>
            </p:extLst>
          </p:nvPr>
        </p:nvGraphicFramePr>
        <p:xfrm>
          <a:off x="6019800" y="3657600"/>
          <a:ext cx="2819400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371600"/>
              </a:tblGrid>
              <a:tr h="640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en-US" b="1" u="sng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Weight</a:t>
                      </a: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68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406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563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soccer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1.6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563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technology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012406"/>
              </p:ext>
            </p:extLst>
          </p:nvPr>
        </p:nvGraphicFramePr>
        <p:xfrm>
          <a:off x="3124200" y="4800600"/>
          <a:ext cx="1905000" cy="1539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555"/>
                <a:gridCol w="1199445"/>
              </a:tblGrid>
              <a:tr h="304801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Doc.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Marginal Benefit</a:t>
                      </a:r>
                    </a:p>
                  </a:txBody>
                  <a:tcPr/>
                </a:tc>
              </a:tr>
              <a:tr h="304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/>
                </a:tc>
              </a:tr>
              <a:tr h="320041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3.2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7093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944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Interactive Learning </a:t>
            </a:r>
            <a:r>
              <a:rPr lang="en-US" sz="4000" b="1" u="sng" dirty="0" smtClean="0"/>
              <a:t>With</a:t>
            </a:r>
            <a:r>
              <a:rPr lang="en-US" sz="4000" b="1" dirty="0" smtClean="0"/>
              <a:t> Users</a:t>
            </a:r>
            <a:endParaRPr lang="en-US" sz="40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4572000"/>
            <a:ext cx="7467600" cy="24459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Users and system </a:t>
            </a:r>
            <a:r>
              <a:rPr lang="en-US" b="1" dirty="0" smtClean="0"/>
              <a:t>jointly</a:t>
            </a:r>
            <a:r>
              <a:rPr lang="en-US" dirty="0" smtClean="0"/>
              <a:t> work on the task.</a:t>
            </a:r>
          </a:p>
          <a:p>
            <a:pPr lvl="1"/>
            <a:r>
              <a:rPr lang="en-US" dirty="0" smtClean="0"/>
              <a:t>System is not a passive observer of user.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Need to develop learning algorithms in conjunction with plausible models of user behavior.</a:t>
            </a:r>
          </a:p>
          <a:p>
            <a:pPr lvl="1"/>
            <a:endParaRPr lang="en-US" sz="600" dirty="0"/>
          </a:p>
          <a:p>
            <a:pPr lvl="1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95401" y="2239091"/>
            <a:ext cx="2590800" cy="7078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1" y="2239091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SYSTEM</a:t>
            </a:r>
          </a:p>
          <a:p>
            <a:pPr algn="ctr"/>
            <a:r>
              <a:rPr lang="en-US" sz="2000" dirty="0" smtClean="0"/>
              <a:t>(e.g., Search Engine)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5715001" y="2239090"/>
            <a:ext cx="1494558" cy="7078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15000" y="2362200"/>
            <a:ext cx="149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USER(s)</a:t>
            </a:r>
          </a:p>
        </p:txBody>
      </p:sp>
      <p:cxnSp>
        <p:nvCxnSpPr>
          <p:cNvPr id="10" name="Curved Connector 9"/>
          <p:cNvCxnSpPr>
            <a:stCxn id="5" idx="0"/>
          </p:cNvCxnSpPr>
          <p:nvPr/>
        </p:nvCxnSpPr>
        <p:spPr>
          <a:xfrm rot="5400000" flipH="1" flipV="1">
            <a:off x="3336513" y="1079801"/>
            <a:ext cx="413579" cy="1905003"/>
          </a:xfrm>
          <a:prstGeom prst="curved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endCxn id="7" idx="0"/>
          </p:cNvCxnSpPr>
          <p:nvPr/>
        </p:nvCxnSpPr>
        <p:spPr>
          <a:xfrm>
            <a:off x="4495804" y="1825512"/>
            <a:ext cx="1966476" cy="413578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7" idx="2"/>
          </p:cNvCxnSpPr>
          <p:nvPr/>
        </p:nvCxnSpPr>
        <p:spPr>
          <a:xfrm rot="5400000">
            <a:off x="5327162" y="2268029"/>
            <a:ext cx="456170" cy="1814066"/>
          </a:xfrm>
          <a:prstGeom prst="curved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endCxn id="5" idx="2"/>
          </p:cNvCxnSpPr>
          <p:nvPr/>
        </p:nvCxnSpPr>
        <p:spPr>
          <a:xfrm rot="10800000">
            <a:off x="2590801" y="2946978"/>
            <a:ext cx="2057402" cy="456169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61360" y="1405814"/>
            <a:ext cx="4360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Takes Action (e.g., Present ranking)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561360" y="340612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Interacts and Provides Feedback</a:t>
            </a:r>
          </a:p>
          <a:p>
            <a:pPr algn="ctr"/>
            <a:r>
              <a:rPr lang="en-US" sz="2000" dirty="0" smtClean="0"/>
              <a:t>(e.g., User clicks)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221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Diverse Rankings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974920"/>
              </p:ext>
            </p:extLst>
          </p:nvPr>
        </p:nvGraphicFramePr>
        <p:xfrm>
          <a:off x="228600" y="1447800"/>
          <a:ext cx="4800602" cy="301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1"/>
                <a:gridCol w="990598"/>
                <a:gridCol w="762000"/>
                <a:gridCol w="914400"/>
                <a:gridCol w="914403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Ranking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soccer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technology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07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</a:tr>
              <a:tr h="434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</a:tr>
              <a:tr h="602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</a:tr>
              <a:tr h="728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MAX of Column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280775"/>
              </p:ext>
            </p:extLst>
          </p:nvPr>
        </p:nvGraphicFramePr>
        <p:xfrm>
          <a:off x="5410200" y="1371601"/>
          <a:ext cx="36576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229"/>
                <a:gridCol w="3008371"/>
              </a:tblGrid>
              <a:tr h="533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economy:3, usa:4, finance:2 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usa:3, soccer:2,world cup:2..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10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usa:4, politics:3, economy:2 …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51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gadgets:2, technology:4, ipod:2..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482845"/>
              </p:ext>
            </p:extLst>
          </p:nvPr>
        </p:nvGraphicFramePr>
        <p:xfrm>
          <a:off x="6019800" y="3657600"/>
          <a:ext cx="2819400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371600"/>
              </a:tblGrid>
              <a:tr h="640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en-US" b="1" u="sng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Weight</a:t>
                      </a: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68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406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563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soccer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1.6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563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technology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558230"/>
              </p:ext>
            </p:extLst>
          </p:nvPr>
        </p:nvGraphicFramePr>
        <p:xfrm>
          <a:off x="3124200" y="4800600"/>
          <a:ext cx="1905000" cy="1539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555"/>
                <a:gridCol w="1199445"/>
              </a:tblGrid>
              <a:tr h="304801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Doc.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Marginal Benefit</a:t>
                      </a:r>
                    </a:p>
                  </a:txBody>
                  <a:tcPr/>
                </a:tc>
              </a:tr>
              <a:tr h="304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/>
                </a:tc>
              </a:tr>
              <a:tr h="320041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3.2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52400" y="4724400"/>
            <a:ext cx="2895600" cy="1676400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n-US" sz="2800" dirty="0" smtClean="0"/>
              <a:t>Can also use other </a:t>
            </a:r>
            <a:r>
              <a:rPr lang="en-US" sz="2800" dirty="0" err="1" smtClean="0"/>
              <a:t>submodular</a:t>
            </a:r>
            <a:r>
              <a:rPr lang="en-US" sz="2800" dirty="0" smtClean="0"/>
              <a:t> functions which are less stringent for penalizing redundancy </a:t>
            </a:r>
          </a:p>
          <a:p>
            <a:pPr marL="109728" indent="0">
              <a:buNone/>
            </a:pPr>
            <a:r>
              <a:rPr lang="en-US" sz="2800" dirty="0" smtClean="0"/>
              <a:t>e.g. log(), </a:t>
            </a:r>
            <a:r>
              <a:rPr lang="en-US" sz="2800" dirty="0" err="1" smtClean="0"/>
              <a:t>sqrt</a:t>
            </a:r>
            <a:r>
              <a:rPr lang="en-US" sz="2800" dirty="0" smtClean="0"/>
              <a:t>() 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082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Diversifying Perceptron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5196" y="2208446"/>
            <a:ext cx="8686800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sz="2800" dirty="0"/>
              <a:t>Initialize </a:t>
            </a:r>
            <a:r>
              <a:rPr lang="en-US" sz="2800" i="1" dirty="0"/>
              <a:t>weight vector</a:t>
            </a:r>
            <a:r>
              <a:rPr lang="en-US" sz="2800" b="1" i="1" dirty="0"/>
              <a:t> </a:t>
            </a:r>
            <a:r>
              <a:rPr lang="en-US" sz="2800" b="1" dirty="0"/>
              <a:t>w</a:t>
            </a:r>
            <a:r>
              <a:rPr lang="en-US" sz="2800" dirty="0"/>
              <a:t>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/>
              <a:t>Get context </a:t>
            </a:r>
            <a:r>
              <a:rPr lang="en-US" sz="2800" b="1" dirty="0"/>
              <a:t>x </a:t>
            </a:r>
            <a:r>
              <a:rPr lang="en-US" sz="2800" dirty="0"/>
              <a:t>and </a:t>
            </a:r>
            <a:r>
              <a:rPr lang="en-US" sz="2800" dirty="0" smtClean="0"/>
              <a:t>find </a:t>
            </a:r>
            <a:r>
              <a:rPr lang="en-US" sz="2800" dirty="0" smtClean="0">
                <a:solidFill>
                  <a:srgbClr val="7030A0"/>
                </a:solidFill>
              </a:rPr>
              <a:t>best</a:t>
            </a:r>
            <a:r>
              <a:rPr lang="en-US" sz="2800" dirty="0" smtClean="0"/>
              <a:t> </a:t>
            </a:r>
            <a:r>
              <a:rPr lang="en-US" sz="2800" b="1" dirty="0"/>
              <a:t>y</a:t>
            </a:r>
            <a:r>
              <a:rPr lang="en-US" sz="2800" dirty="0"/>
              <a:t> (as per current </a:t>
            </a:r>
            <a:r>
              <a:rPr lang="en-US" sz="2800" b="1" dirty="0"/>
              <a:t>w</a:t>
            </a:r>
            <a:r>
              <a:rPr lang="en-US" sz="2800" dirty="0" smtClean="0"/>
              <a:t>):</a:t>
            </a:r>
          </a:p>
          <a:p>
            <a:pPr marL="1081278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</a:rPr>
              <a:t>Using greedy algorithm to make prediction.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Observe user implicit feedback and construct feedback </a:t>
            </a:r>
            <a:r>
              <a:rPr lang="en-US" sz="2800" dirty="0"/>
              <a:t>o</a:t>
            </a:r>
            <a:r>
              <a:rPr lang="en-US" sz="2800" dirty="0" smtClean="0"/>
              <a:t>bject.</a:t>
            </a:r>
            <a:endParaRPr lang="en-US" sz="2800" dirty="0"/>
          </a:p>
          <a:p>
            <a:pPr marL="624078" indent="-514350">
              <a:buFont typeface="+mj-lt"/>
              <a:buAutoNum type="arabicPeriod"/>
            </a:pPr>
            <a:r>
              <a:rPr lang="en-US" sz="2800" dirty="0"/>
              <a:t>Perceptron update to</a:t>
            </a:r>
            <a:r>
              <a:rPr lang="en-US" sz="2800" b="1" dirty="0"/>
              <a:t> w : </a:t>
            </a:r>
            <a:r>
              <a:rPr lang="en-US" sz="2400" dirty="0"/>
              <a:t> </a:t>
            </a:r>
          </a:p>
          <a:p>
            <a:pPr marL="989838" lvl="1" indent="-514350"/>
            <a:r>
              <a:rPr lang="en-US" sz="2100" b="1" dirty="0"/>
              <a:t>w += </a:t>
            </a:r>
            <a:r>
              <a:rPr lang="el-GR" sz="2100" b="1" i="1" dirty="0">
                <a:cs typeface="Times New Roman"/>
              </a:rPr>
              <a:t>Φ</a:t>
            </a:r>
            <a:r>
              <a:rPr lang="en-US" sz="2100" b="1" i="1" dirty="0">
                <a:cs typeface="Times New Roman"/>
              </a:rPr>
              <a:t>(</a:t>
            </a:r>
            <a:r>
              <a:rPr lang="en-US" sz="2100" b="1" dirty="0">
                <a:cs typeface="Times New Roman"/>
              </a:rPr>
              <a:t> Feedback</a:t>
            </a:r>
            <a:r>
              <a:rPr lang="en-US" sz="2100" b="1" i="1" dirty="0">
                <a:cs typeface="Times New Roman"/>
              </a:rPr>
              <a:t>)  </a:t>
            </a:r>
            <a:r>
              <a:rPr lang="en-US" sz="2100" b="1" dirty="0">
                <a:cs typeface="Times New Roman"/>
              </a:rPr>
              <a:t>- </a:t>
            </a:r>
            <a:r>
              <a:rPr lang="el-GR" sz="2100" b="1" i="1" dirty="0">
                <a:cs typeface="Times New Roman"/>
              </a:rPr>
              <a:t>Φ</a:t>
            </a:r>
            <a:r>
              <a:rPr lang="en-US" sz="2100" b="1" i="1" dirty="0">
                <a:cs typeface="Times New Roman"/>
              </a:rPr>
              <a:t>(</a:t>
            </a:r>
            <a:r>
              <a:rPr lang="en-US" sz="2100" b="1" dirty="0">
                <a:cs typeface="Times New Roman"/>
              </a:rPr>
              <a:t> Presented</a:t>
            </a:r>
            <a:r>
              <a:rPr lang="en-US" sz="2100" b="1" i="1" dirty="0">
                <a:cs typeface="Times New Roman"/>
              </a:rPr>
              <a:t>) </a:t>
            </a:r>
            <a:endParaRPr lang="en-US" sz="2100" b="1" i="1" dirty="0" smtClean="0">
              <a:cs typeface="Times New Roman"/>
            </a:endParaRPr>
          </a:p>
          <a:p>
            <a:pPr marL="532638" indent="-514350"/>
            <a:r>
              <a:rPr lang="en-US" sz="2800" dirty="0" smtClean="0">
                <a:solidFill>
                  <a:srgbClr val="7030A0"/>
                </a:solidFill>
                <a:cs typeface="Times New Roman"/>
              </a:rPr>
              <a:t>5. Clip weights to ensure non-negativity.</a:t>
            </a:r>
            <a:endParaRPr lang="en-US" sz="2800" dirty="0">
              <a:solidFill>
                <a:srgbClr val="7030A0"/>
              </a:solidFill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08" y="2676406"/>
            <a:ext cx="4264095" cy="13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07" y="1676401"/>
            <a:ext cx="4337191" cy="84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95" y="4038600"/>
            <a:ext cx="4243901" cy="87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02" y="4953001"/>
            <a:ext cx="426409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05" y="4518292"/>
            <a:ext cx="4264095" cy="13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809" y="1676400"/>
            <a:ext cx="4337191" cy="84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396" y="2514600"/>
            <a:ext cx="4243901" cy="87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203" y="3429001"/>
            <a:ext cx="426409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V="1">
            <a:off x="4345003" y="3124201"/>
            <a:ext cx="457200" cy="1143000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345003" y="4114801"/>
            <a:ext cx="457200" cy="1327666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loud Callout 15"/>
          <p:cNvSpPr/>
          <p:nvPr/>
        </p:nvSpPr>
        <p:spPr>
          <a:xfrm>
            <a:off x="2744803" y="1828801"/>
            <a:ext cx="1219200" cy="533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73403" y="190500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Click!</a:t>
            </a:r>
            <a:endParaRPr lang="en-US" dirty="0"/>
          </a:p>
        </p:txBody>
      </p:sp>
      <p:sp>
        <p:nvSpPr>
          <p:cNvPr id="18" name="Cloud Callout 17"/>
          <p:cNvSpPr/>
          <p:nvPr/>
        </p:nvSpPr>
        <p:spPr>
          <a:xfrm>
            <a:off x="2744803" y="4191001"/>
            <a:ext cx="1219200" cy="533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973403" y="426720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Click!</a:t>
            </a:r>
            <a:endParaRPr lang="en-US" dirty="0"/>
          </a:p>
        </p:txBody>
      </p:sp>
      <p:sp>
        <p:nvSpPr>
          <p:cNvPr id="20" name="Cloud Callout 19"/>
          <p:cNvSpPr/>
          <p:nvPr/>
        </p:nvSpPr>
        <p:spPr>
          <a:xfrm>
            <a:off x="2744803" y="5181601"/>
            <a:ext cx="1219200" cy="533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73403" y="525780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Click!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57107" y="1676400"/>
            <a:ext cx="4337191" cy="42672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726003" y="1676401"/>
            <a:ext cx="4417997" cy="42672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53771" y="13070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Ranking (</a:t>
            </a:r>
            <a:r>
              <a:rPr lang="en-US" b="1" dirty="0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335603" y="129540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Improved Ranking (</a:t>
            </a:r>
            <a:r>
              <a:rPr lang="en-US" b="1" dirty="0" smtClean="0"/>
              <a:t>y’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268803" y="2057401"/>
            <a:ext cx="457200" cy="0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7365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 animBg="1"/>
      <p:bldP spid="24" grpId="0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32878"/>
            <a:ext cx="8153400" cy="1070054"/>
          </a:xfrm>
        </p:spPr>
        <p:txBody>
          <a:bodyPr>
            <a:normAutofit/>
          </a:bodyPr>
          <a:lstStyle/>
          <a:p>
            <a:pPr marL="624078" indent="-514350"/>
            <a:r>
              <a:rPr lang="en-US" sz="2800" dirty="0" smtClean="0"/>
              <a:t>Under same feedback characterization, can bound regret w.r.t. optimal solution: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Diversifying Perceptron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82" y="2737062"/>
            <a:ext cx="8588718" cy="16991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2700" y="4937700"/>
            <a:ext cx="3962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Term due to greedy approximation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810000" y="3124200"/>
            <a:ext cx="1447800" cy="1312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32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6167898"/>
            <a:ext cx="7772400" cy="762000"/>
          </a:xfrm>
        </p:spPr>
        <p:txBody>
          <a:bodyPr/>
          <a:lstStyle/>
          <a:p>
            <a:r>
              <a:rPr lang="en-US" i="1" dirty="0" smtClean="0"/>
              <a:t>Submodularity </a:t>
            </a:r>
            <a:r>
              <a:rPr lang="en-US" dirty="0" smtClean="0"/>
              <a:t>helps cover more intents.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US" dirty="0" smtClean="0"/>
              <a:t>Can we </a:t>
            </a:r>
            <a:r>
              <a:rPr lang="en-US" i="1" dirty="0" smtClean="0"/>
              <a:t>Learn to Diversify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2390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7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Robust and efficient:</a:t>
            </a:r>
          </a:p>
          <a:p>
            <a:pPr lvl="1"/>
            <a:r>
              <a:rPr lang="en-US" dirty="0" smtClean="0"/>
              <a:t>Robust to noise and weakly informative feedback.</a:t>
            </a:r>
          </a:p>
          <a:p>
            <a:pPr lvl="1"/>
            <a:r>
              <a:rPr lang="en-US" dirty="0" smtClean="0"/>
              <a:t>Robust to model misspecification.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Achieves the performance of supervised learning:</a:t>
            </a:r>
          </a:p>
          <a:p>
            <a:pPr lvl="1"/>
            <a:r>
              <a:rPr lang="en-US" dirty="0" smtClean="0"/>
              <a:t>Despite not being told the true labels and receiving only partial information.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643" y="190500"/>
            <a:ext cx="7467600" cy="10287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Agenda For This Talk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1757" y="1447800"/>
            <a:ext cx="7620000" cy="129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i="1" dirty="0" smtClean="0"/>
              <a:t>Designing algorithms, for </a:t>
            </a:r>
            <a:r>
              <a:rPr lang="en-US" sz="3200" i="1" dirty="0"/>
              <a:t>interactive learning with </a:t>
            </a:r>
            <a:r>
              <a:rPr lang="en-US" sz="3200" i="1" dirty="0" smtClean="0"/>
              <a:t>users, that </a:t>
            </a:r>
            <a:r>
              <a:rPr lang="en-US" sz="3200" i="1" u="sng" dirty="0" smtClean="0"/>
              <a:t>are applicable in practice</a:t>
            </a:r>
            <a:r>
              <a:rPr lang="en-US" sz="3200" i="1" dirty="0" smtClean="0"/>
              <a:t> </a:t>
            </a:r>
            <a:r>
              <a:rPr lang="en-US" sz="3200" b="1" i="1" dirty="0" smtClean="0"/>
              <a:t>and</a:t>
            </a:r>
            <a:r>
              <a:rPr lang="en-US" sz="3200" i="1" dirty="0" smtClean="0"/>
              <a:t> have </a:t>
            </a:r>
            <a:r>
              <a:rPr lang="en-US" sz="3200" i="1" u="sng" dirty="0" smtClean="0"/>
              <a:t>theoretical guarantees</a:t>
            </a:r>
            <a:r>
              <a:rPr lang="en-US" sz="3200" i="1" dirty="0" smtClean="0"/>
              <a:t>.</a:t>
            </a:r>
            <a:endParaRPr lang="en-US" sz="3200" i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2956" y="3124200"/>
            <a:ext cx="7852843" cy="3505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b="1" u="sng" dirty="0" smtClean="0"/>
              <a:t>Outline:</a:t>
            </a:r>
          </a:p>
          <a:p>
            <a:pPr marL="0" indent="0">
              <a:buClrTx/>
              <a:buNone/>
            </a:pPr>
            <a:endParaRPr lang="en-US" sz="1200" b="1" u="sng" dirty="0" smtClean="0"/>
          </a:p>
          <a:p>
            <a:pPr marL="822960" lvl="1" indent="-4572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accent3"/>
                </a:solidFill>
              </a:rPr>
              <a:t>Handling weak, noisy and biased user feedback.           </a:t>
            </a:r>
          </a:p>
          <a:p>
            <a:pPr marL="822960" lvl="1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822960" lvl="1" indent="-4572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accent3"/>
                </a:solidFill>
              </a:rPr>
              <a:t>Modeling dependence across items/documents </a:t>
            </a:r>
            <a:r>
              <a:rPr lang="en-US" i="1" dirty="0" smtClean="0">
                <a:solidFill>
                  <a:schemeClr val="accent3"/>
                </a:solidFill>
              </a:rPr>
              <a:t>(Intrinsic Diversity</a:t>
            </a:r>
            <a:r>
              <a:rPr lang="en-US" dirty="0" smtClean="0">
                <a:solidFill>
                  <a:schemeClr val="accent3"/>
                </a:solidFill>
              </a:rPr>
              <a:t>).</a:t>
            </a:r>
          </a:p>
          <a:p>
            <a:pPr marL="822960" lvl="1" indent="-457200">
              <a:buFont typeface="+mj-lt"/>
              <a:buAutoNum type="arabicPeriod"/>
            </a:pPr>
            <a:endParaRPr lang="en-US" dirty="0" smtClean="0">
              <a:solidFill>
                <a:schemeClr val="accent3"/>
              </a:solidFill>
            </a:endParaRPr>
          </a:p>
          <a:p>
            <a:pPr marL="822960" lvl="1" indent="-457200">
              <a:buClrTx/>
              <a:buFont typeface="+mj-lt"/>
              <a:buAutoNum type="arabicPeriod"/>
            </a:pPr>
            <a:r>
              <a:rPr lang="en-US" dirty="0" smtClean="0"/>
              <a:t>Dealing with diverse user populations </a:t>
            </a:r>
            <a:r>
              <a:rPr lang="en-US" i="1" dirty="0" smtClean="0"/>
              <a:t>(Extrinsic Diversity</a:t>
            </a:r>
            <a:r>
              <a:rPr lang="en-US" dirty="0" smtClean="0"/>
              <a:t>). </a:t>
            </a:r>
            <a:r>
              <a:rPr lang="en-US" b="1" dirty="0"/>
              <a:t>[RJ ECML’13]</a:t>
            </a:r>
          </a:p>
          <a:p>
            <a:pPr marL="822960" lvl="1" indent="-457200">
              <a:buClrTx/>
              <a:buFont typeface="+mj-lt"/>
              <a:buAutoNum type="arabicPeriod"/>
            </a:pPr>
            <a:endParaRPr lang="en-US" dirty="0" smtClean="0">
              <a:solidFill>
                <a:schemeClr val="accent3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039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US" dirty="0" smtClean="0"/>
              <a:t>Example: Web Search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54" y="1219200"/>
            <a:ext cx="7723292" cy="49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US" dirty="0" smtClean="0"/>
              <a:t>Example: Web Search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59" y="1219200"/>
            <a:ext cx="7672481" cy="49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US" dirty="0" smtClean="0"/>
              <a:t>Example: Web Search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7672481" cy="494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5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US" dirty="0" smtClean="0"/>
              <a:t>Example: Web Search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219200"/>
            <a:ext cx="7672481" cy="49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643" y="190500"/>
            <a:ext cx="7467600" cy="10287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Agenda For This Talk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1757" y="1447800"/>
            <a:ext cx="7620000" cy="129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i="1" dirty="0" smtClean="0"/>
              <a:t>Designing algorithms, for </a:t>
            </a:r>
            <a:r>
              <a:rPr lang="en-US" sz="3200" i="1" dirty="0"/>
              <a:t>interactive learning with </a:t>
            </a:r>
            <a:r>
              <a:rPr lang="en-US" sz="3200" i="1" dirty="0" smtClean="0"/>
              <a:t>users, that </a:t>
            </a:r>
            <a:r>
              <a:rPr lang="en-US" sz="3200" i="1" u="sng" dirty="0" smtClean="0"/>
              <a:t>are applicable in practice</a:t>
            </a:r>
            <a:r>
              <a:rPr lang="en-US" sz="3200" i="1" dirty="0" smtClean="0"/>
              <a:t> </a:t>
            </a:r>
            <a:r>
              <a:rPr lang="en-US" sz="3200" b="1" i="1" dirty="0" smtClean="0"/>
              <a:t>and</a:t>
            </a:r>
            <a:r>
              <a:rPr lang="en-US" sz="3200" i="1" dirty="0" smtClean="0"/>
              <a:t> have </a:t>
            </a:r>
            <a:r>
              <a:rPr lang="en-US" sz="3200" i="1" u="sng" dirty="0" smtClean="0"/>
              <a:t>theoretical guarantees</a:t>
            </a:r>
            <a:r>
              <a:rPr lang="en-US" sz="3200" i="1" dirty="0" smtClean="0"/>
              <a:t>.</a:t>
            </a:r>
            <a:endParaRPr lang="en-US" sz="3200" i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2957" y="3124200"/>
            <a:ext cx="7543800" cy="32004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b="1" u="sng" dirty="0" smtClean="0"/>
              <a:t>Outline:</a:t>
            </a:r>
          </a:p>
          <a:p>
            <a:pPr marL="0" indent="0">
              <a:buClrTx/>
              <a:buNone/>
            </a:pPr>
            <a:endParaRPr lang="en-US" sz="1200" b="1" u="sng" dirty="0" smtClean="0"/>
          </a:p>
          <a:p>
            <a:pPr marL="822960" lvl="1" indent="-457200">
              <a:buClrTx/>
              <a:buFont typeface="+mj-lt"/>
              <a:buAutoNum type="arabicPeriod"/>
            </a:pPr>
            <a:r>
              <a:rPr lang="en-US" dirty="0" smtClean="0"/>
              <a:t>Handling weak, noisy and biased user feedback.</a:t>
            </a:r>
          </a:p>
          <a:p>
            <a:pPr marL="822960" lvl="1" indent="-457200">
              <a:buFont typeface="+mj-lt"/>
              <a:buAutoNum type="arabicPeriod"/>
            </a:pPr>
            <a:endParaRPr lang="en-US" dirty="0" smtClean="0"/>
          </a:p>
          <a:p>
            <a:pPr marL="822960" lvl="1" indent="-457200">
              <a:buClrTx/>
              <a:buFont typeface="+mj-lt"/>
              <a:buAutoNum type="arabicPeriod"/>
            </a:pPr>
            <a:r>
              <a:rPr lang="en-US" dirty="0" smtClean="0"/>
              <a:t>Modeling dependence across items/documents </a:t>
            </a:r>
            <a:r>
              <a:rPr lang="en-US" i="1" dirty="0" smtClean="0"/>
              <a:t>(Intrinsic Diversity</a:t>
            </a:r>
            <a:r>
              <a:rPr lang="en-US" dirty="0" smtClean="0"/>
              <a:t>).</a:t>
            </a:r>
          </a:p>
          <a:p>
            <a:pPr marL="822960" lvl="1" indent="-457200">
              <a:buFont typeface="+mj-lt"/>
              <a:buAutoNum type="arabicPeriod"/>
            </a:pPr>
            <a:endParaRPr lang="en-US" dirty="0" smtClean="0"/>
          </a:p>
          <a:p>
            <a:pPr marL="822960" lvl="1" indent="-457200">
              <a:buClrTx/>
              <a:buFont typeface="+mj-lt"/>
              <a:buAutoNum type="arabicPeriod"/>
            </a:pPr>
            <a:r>
              <a:rPr lang="en-US" dirty="0" smtClean="0"/>
              <a:t>Dealing with diverse user populations </a:t>
            </a:r>
            <a:r>
              <a:rPr lang="en-US" i="1" dirty="0" smtClean="0"/>
              <a:t>(Extrinsic Diversity</a:t>
            </a:r>
            <a:r>
              <a:rPr lang="en-US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063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US" dirty="0" smtClean="0"/>
              <a:t>Example: Web Search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4" y="1295400"/>
            <a:ext cx="7621670" cy="49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3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US" dirty="0" smtClean="0"/>
              <a:t>Example: Web Search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8" y="1295400"/>
            <a:ext cx="7672481" cy="49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US" dirty="0" smtClean="0"/>
              <a:t>Example: Web Search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59" y="1295400"/>
            <a:ext cx="7672481" cy="49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US" dirty="0" smtClean="0"/>
              <a:t>Example: Web Search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64" y="1295400"/>
            <a:ext cx="7621670" cy="49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Problem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5638800"/>
            <a:ext cx="7467600" cy="990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r>
              <a:rPr lang="en-US" dirty="0" smtClean="0"/>
              <a:t> More generally, how do you satisfy a crowd of diverse individuals who act </a:t>
            </a:r>
            <a:r>
              <a:rPr lang="en-US" i="1" dirty="0" smtClean="0"/>
              <a:t>egoistically</a:t>
            </a:r>
            <a:r>
              <a:rPr lang="en-US" dirty="0" smtClean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905000"/>
            <a:ext cx="3276600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Intrinsic Diversity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Diversity across aspects/user interests.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Specific to single user.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Diversity reflected in user feedback.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Need to balance coverage across aspects.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1905000"/>
            <a:ext cx="3581400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Extrinsic Diversity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Diversity across different intents.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E.g. Query “</a:t>
            </a:r>
            <a:r>
              <a:rPr lang="en-US" i="1" dirty="0" err="1" smtClean="0"/>
              <a:t>svm</a:t>
            </a:r>
            <a:r>
              <a:rPr lang="en-US" dirty="0" smtClean="0"/>
              <a:t>”, “</a:t>
            </a:r>
            <a:r>
              <a:rPr lang="en-US" i="1" dirty="0" smtClean="0"/>
              <a:t>jaguar”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Different users with different intents.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Satisfy all users to best extent possible.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43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6052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Non-learning approaches: </a:t>
            </a:r>
          </a:p>
          <a:p>
            <a:pPr lvl="1"/>
            <a:r>
              <a:rPr lang="en-US" dirty="0" smtClean="0"/>
              <a:t>MMR (</a:t>
            </a:r>
            <a:r>
              <a:rPr lang="en-US" i="1" dirty="0" err="1" smtClean="0"/>
              <a:t>Carbonell</a:t>
            </a:r>
            <a:r>
              <a:rPr lang="en-US" i="1" dirty="0" smtClean="0"/>
              <a:t> et al ‘98</a:t>
            </a:r>
            <a:r>
              <a:rPr lang="en-US" dirty="0" smtClean="0"/>
              <a:t>), Less is More (</a:t>
            </a:r>
            <a:r>
              <a:rPr lang="en-US" i="1" dirty="0" smtClean="0"/>
              <a:t>Chen et al. ‘06)</a:t>
            </a:r>
          </a:p>
          <a:p>
            <a:pPr marL="457200" lvl="1" indent="0">
              <a:buNone/>
            </a:pPr>
            <a:endParaRPr lang="en-US" sz="1500" i="1" dirty="0" smtClean="0"/>
          </a:p>
          <a:p>
            <a:r>
              <a:rPr lang="en-US" dirty="0" smtClean="0"/>
              <a:t>Learning approaches: SVM-</a:t>
            </a:r>
            <a:r>
              <a:rPr lang="en-US" dirty="0" err="1" smtClean="0"/>
              <a:t>Div</a:t>
            </a:r>
            <a:r>
              <a:rPr lang="en-US" dirty="0" smtClean="0"/>
              <a:t>(</a:t>
            </a:r>
            <a:r>
              <a:rPr lang="en-US" i="1" dirty="0" smtClean="0"/>
              <a:t>Yue, Joachims ‘08)</a:t>
            </a:r>
          </a:p>
          <a:p>
            <a:pPr lvl="1"/>
            <a:r>
              <a:rPr lang="en-US" dirty="0" smtClean="0"/>
              <a:t>Require relevance labels for all user-document pairs</a:t>
            </a:r>
          </a:p>
          <a:p>
            <a:pPr marL="457200" lvl="1" indent="0">
              <a:buNone/>
            </a:pPr>
            <a:endParaRPr lang="en-US" sz="1500" dirty="0" smtClean="0"/>
          </a:p>
          <a:p>
            <a:r>
              <a:rPr lang="en-US" dirty="0" smtClean="0"/>
              <a:t>Ranked Bandits (</a:t>
            </a:r>
            <a:r>
              <a:rPr lang="en-US" i="1" dirty="0" err="1" smtClean="0"/>
              <a:t>Radlinski</a:t>
            </a:r>
            <a:r>
              <a:rPr lang="en-US" i="1" dirty="0" smtClean="0"/>
              <a:t> et al. ICML’08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Use online learning: Array of (decoupled) Multi-Armed bandits.</a:t>
            </a:r>
          </a:p>
          <a:p>
            <a:pPr lvl="1"/>
            <a:r>
              <a:rPr lang="en-US" dirty="0" smtClean="0"/>
              <a:t>Learns very slowly in practice.</a:t>
            </a:r>
          </a:p>
          <a:p>
            <a:pPr lvl="1"/>
            <a:endParaRPr lang="en-US" sz="1500" dirty="0" smtClean="0"/>
          </a:p>
          <a:p>
            <a:r>
              <a:rPr lang="en-US" i="1" dirty="0" err="1" smtClean="0"/>
              <a:t>Slivkins</a:t>
            </a:r>
            <a:r>
              <a:rPr lang="en-US" i="1" dirty="0" smtClean="0"/>
              <a:t> et al. JMLR ‘13</a:t>
            </a:r>
          </a:p>
          <a:p>
            <a:pPr lvl="1"/>
            <a:r>
              <a:rPr lang="en-US" dirty="0" smtClean="0"/>
              <a:t>Couples arms together.</a:t>
            </a:r>
          </a:p>
          <a:p>
            <a:pPr lvl="1"/>
            <a:r>
              <a:rPr lang="en-US" dirty="0" smtClean="0"/>
              <a:t>Does not generalize across queries.</a:t>
            </a:r>
          </a:p>
          <a:p>
            <a:pPr lvl="1"/>
            <a:r>
              <a:rPr lang="en-US" dirty="0" smtClean="0"/>
              <a:t>Hard coded-notion of diversity. Cannot be adjusted.</a:t>
            </a:r>
          </a:p>
          <a:p>
            <a:pPr lvl="1"/>
            <a:endParaRPr lang="en-US" sz="1000" dirty="0" smtClean="0"/>
          </a:p>
          <a:p>
            <a:r>
              <a:rPr lang="en-US" b="1" dirty="0" smtClean="0"/>
              <a:t>Intrinsic </a:t>
            </a:r>
            <a:r>
              <a:rPr lang="en-US" b="1" dirty="0"/>
              <a:t>Diversity:</a:t>
            </a:r>
          </a:p>
          <a:p>
            <a:pPr lvl="1"/>
            <a:r>
              <a:rPr lang="en-US" i="1" dirty="0" smtClean="0"/>
              <a:t>Yue et. al</a:t>
            </a:r>
            <a:r>
              <a:rPr lang="en-US" dirty="0" smtClean="0"/>
              <a:t>.</a:t>
            </a:r>
            <a:r>
              <a:rPr lang="en-US" i="1" dirty="0" smtClean="0"/>
              <a:t> NIPS’12</a:t>
            </a:r>
            <a:endParaRPr lang="en-US" dirty="0" smtClean="0"/>
          </a:p>
          <a:p>
            <a:pPr lvl="1"/>
            <a:r>
              <a:rPr lang="en-US" dirty="0" smtClean="0"/>
              <a:t>Generalizes across queries.</a:t>
            </a:r>
          </a:p>
          <a:p>
            <a:pPr lvl="1"/>
            <a:r>
              <a:rPr lang="en-US" dirty="0" smtClean="0"/>
              <a:t>Requires cardinal utilities.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3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34400" cy="868362"/>
          </a:xfrm>
        </p:spPr>
        <p:txBody>
          <a:bodyPr/>
          <a:lstStyle/>
          <a:p>
            <a:r>
              <a:rPr lang="en-US" dirty="0" smtClean="0"/>
              <a:t>Social Utility &amp; Egoistic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2243" y="3962400"/>
            <a:ext cx="4227871" cy="2895600"/>
          </a:xfrm>
        </p:spPr>
        <p:txBody>
          <a:bodyPr/>
          <a:lstStyle/>
          <a:p>
            <a:r>
              <a:rPr lang="en-US" dirty="0" smtClean="0"/>
              <a:t>Let U</a:t>
            </a:r>
            <a:r>
              <a:rPr lang="en-US" baseline="-25000" dirty="0" smtClean="0"/>
              <a:t>i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 smtClean="0">
                <a:latin typeface="Times New Roman"/>
                <a:cs typeface="Times New Roman"/>
              </a:rPr>
              <a:t>√ # of Rel. in Top-4</a:t>
            </a:r>
            <a:endParaRPr lang="en-US" dirty="0" smtClean="0"/>
          </a:p>
          <a:p>
            <a:r>
              <a:rPr lang="en-US" dirty="0" smtClean="0"/>
              <a:t>Ranking {a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a</a:t>
            </a:r>
            <a:r>
              <a:rPr lang="en-US" baseline="-25000" dirty="0" smtClean="0"/>
              <a:t>3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a</a:t>
            </a:r>
            <a:r>
              <a:rPr lang="en-US" baseline="-25000" dirty="0" smtClean="0"/>
              <a:t>4</a:t>
            </a:r>
            <a:r>
              <a:rPr lang="en-US" dirty="0" smtClean="0"/>
              <a:t>} best for type 1 but E[U]=1</a:t>
            </a:r>
          </a:p>
          <a:p>
            <a:r>
              <a:rPr lang="en-US" dirty="0"/>
              <a:t>Ranking {a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, c</a:t>
            </a:r>
            <a:r>
              <a:rPr lang="en-US" baseline="-25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2</a:t>
            </a:r>
            <a:r>
              <a:rPr lang="en-US" dirty="0" smtClean="0"/>
              <a:t>} </a:t>
            </a:r>
            <a:r>
              <a:rPr lang="en-US" dirty="0"/>
              <a:t>best </a:t>
            </a:r>
            <a:r>
              <a:rPr lang="en-US" dirty="0" smtClean="0"/>
              <a:t>socially with E[U] =1.21</a:t>
            </a:r>
          </a:p>
          <a:p>
            <a:r>
              <a:rPr lang="en-US" dirty="0" smtClean="0"/>
              <a:t>Selfish feedback can lower social utility.</a:t>
            </a:r>
            <a:endParaRPr lang="en-US" dirty="0"/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114" y="4343400"/>
            <a:ext cx="4723886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371600"/>
            <a:ext cx="7467600" cy="22669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N </a:t>
            </a:r>
            <a:r>
              <a:rPr lang="en-US" dirty="0" smtClean="0"/>
              <a:t>different user types:</a:t>
            </a:r>
          </a:p>
          <a:p>
            <a:pPr lvl="1"/>
            <a:r>
              <a:rPr lang="en-US" dirty="0" smtClean="0"/>
              <a:t>Each has probability/importance p</a:t>
            </a:r>
            <a:r>
              <a:rPr lang="en-US" baseline="-25000" dirty="0" smtClean="0"/>
              <a:t>i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Associated user utility U</a:t>
            </a:r>
            <a:r>
              <a:rPr lang="en-US" baseline="-25000" dirty="0" smtClean="0"/>
              <a:t>i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Users act selfishly as per their own utility.</a:t>
            </a:r>
          </a:p>
          <a:p>
            <a:endParaRPr lang="en-US" sz="800" dirty="0" smtClean="0"/>
          </a:p>
          <a:p>
            <a:r>
              <a:rPr lang="en-US" dirty="0" smtClean="0"/>
              <a:t>Goal: Maximize social utility: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30861"/>
            <a:ext cx="4267200" cy="77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365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r>
              <a:rPr lang="en-US" dirty="0"/>
              <a:t>Social </a:t>
            </a:r>
            <a:r>
              <a:rPr lang="en-US" dirty="0" smtClean="0"/>
              <a:t>Perceptron For Ranking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960" y="1600200"/>
            <a:ext cx="8244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sz="2800" dirty="0"/>
              <a:t>Initialize </a:t>
            </a:r>
            <a:r>
              <a:rPr lang="en-US" sz="2800" i="1" dirty="0"/>
              <a:t>weight vector</a:t>
            </a:r>
            <a:r>
              <a:rPr lang="en-US" sz="2800" b="1" i="1" dirty="0"/>
              <a:t> </a:t>
            </a:r>
            <a:r>
              <a:rPr lang="en-US" sz="2800" b="1" dirty="0"/>
              <a:t>w</a:t>
            </a:r>
            <a:r>
              <a:rPr lang="en-US" sz="2800" dirty="0"/>
              <a:t>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</a:rPr>
              <a:t>Get context </a:t>
            </a:r>
            <a:r>
              <a:rPr lang="en-US" sz="2800" b="1" dirty="0">
                <a:solidFill>
                  <a:srgbClr val="002060"/>
                </a:solidFill>
              </a:rPr>
              <a:t>x </a:t>
            </a:r>
            <a:r>
              <a:rPr lang="en-US" sz="2800" dirty="0">
                <a:solidFill>
                  <a:srgbClr val="002060"/>
                </a:solidFill>
              </a:rPr>
              <a:t>and </a:t>
            </a:r>
            <a:r>
              <a:rPr lang="en-US" sz="2800" dirty="0" smtClean="0">
                <a:solidFill>
                  <a:srgbClr val="002060"/>
                </a:solidFill>
              </a:rPr>
              <a:t>find best </a:t>
            </a:r>
            <a:r>
              <a:rPr lang="en-US" sz="2800" b="1" dirty="0">
                <a:solidFill>
                  <a:srgbClr val="002060"/>
                </a:solidFill>
              </a:rPr>
              <a:t>y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(per </a:t>
            </a:r>
            <a:r>
              <a:rPr lang="en-US" sz="2800" dirty="0">
                <a:solidFill>
                  <a:srgbClr val="002060"/>
                </a:solidFill>
              </a:rPr>
              <a:t>current </a:t>
            </a:r>
            <a:r>
              <a:rPr lang="en-US" sz="2800" b="1" dirty="0">
                <a:solidFill>
                  <a:srgbClr val="002060"/>
                </a:solidFill>
              </a:rPr>
              <a:t>w</a:t>
            </a:r>
            <a:r>
              <a:rPr lang="en-US" sz="2800" dirty="0" smtClean="0">
                <a:solidFill>
                  <a:srgbClr val="002060"/>
                </a:solidFill>
              </a:rPr>
              <a:t>):</a:t>
            </a:r>
          </a:p>
          <a:p>
            <a:pPr marL="1081278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Using greedy algorithm to make prediction.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Randomly swap adjacent pairs in </a:t>
            </a:r>
            <a:r>
              <a:rPr lang="en-US" sz="2800" b="1" dirty="0" smtClean="0">
                <a:solidFill>
                  <a:srgbClr val="002060"/>
                </a:solidFill>
              </a:rPr>
              <a:t>y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Observe user implicit feedback and </a:t>
            </a:r>
            <a:r>
              <a:rPr lang="en-US" sz="2800" dirty="0" smtClean="0">
                <a:solidFill>
                  <a:srgbClr val="002060"/>
                </a:solidFill>
              </a:rPr>
              <a:t>construct pairwise feedback </a:t>
            </a:r>
            <a:r>
              <a:rPr lang="en-US" sz="2800" dirty="0">
                <a:solidFill>
                  <a:srgbClr val="002060"/>
                </a:solidFill>
              </a:rPr>
              <a:t>o</a:t>
            </a:r>
            <a:r>
              <a:rPr lang="en-US" sz="2800" dirty="0" smtClean="0">
                <a:solidFill>
                  <a:srgbClr val="002060"/>
                </a:solidFill>
              </a:rPr>
              <a:t>bject</a:t>
            </a:r>
            <a:r>
              <a:rPr lang="en-US" sz="2800" dirty="0" smtClean="0"/>
              <a:t>.</a:t>
            </a:r>
            <a:endParaRPr lang="en-US" sz="2800" dirty="0"/>
          </a:p>
          <a:p>
            <a:pPr marL="624078" indent="-514350">
              <a:buFont typeface="+mj-lt"/>
              <a:buAutoNum type="arabicPeriod"/>
            </a:pPr>
            <a:r>
              <a:rPr lang="en-US" sz="2800" dirty="0"/>
              <a:t>Perceptron </a:t>
            </a:r>
            <a:r>
              <a:rPr lang="en-US" sz="2800" dirty="0" smtClean="0"/>
              <a:t>update: </a:t>
            </a:r>
            <a:r>
              <a:rPr lang="en-US" sz="2100" b="1" dirty="0" smtClean="0"/>
              <a:t>w </a:t>
            </a:r>
            <a:r>
              <a:rPr lang="en-US" sz="2100" b="1" dirty="0"/>
              <a:t>+= </a:t>
            </a:r>
            <a:r>
              <a:rPr lang="el-GR" sz="2100" b="1" i="1" dirty="0">
                <a:cs typeface="Times New Roman"/>
              </a:rPr>
              <a:t>Φ</a:t>
            </a:r>
            <a:r>
              <a:rPr lang="en-US" sz="2100" b="1" i="1" dirty="0">
                <a:cs typeface="Times New Roman"/>
              </a:rPr>
              <a:t>(</a:t>
            </a:r>
            <a:r>
              <a:rPr lang="en-US" sz="2100" b="1" dirty="0">
                <a:cs typeface="Times New Roman"/>
              </a:rPr>
              <a:t> Feedback</a:t>
            </a:r>
            <a:r>
              <a:rPr lang="en-US" sz="2100" b="1" i="1" dirty="0">
                <a:cs typeface="Times New Roman"/>
              </a:rPr>
              <a:t>)  </a:t>
            </a:r>
            <a:r>
              <a:rPr lang="en-US" sz="2100" b="1" dirty="0">
                <a:cs typeface="Times New Roman"/>
              </a:rPr>
              <a:t>- </a:t>
            </a:r>
            <a:r>
              <a:rPr lang="el-GR" sz="2100" b="1" i="1" dirty="0">
                <a:cs typeface="Times New Roman"/>
              </a:rPr>
              <a:t>Φ</a:t>
            </a:r>
            <a:r>
              <a:rPr lang="en-US" sz="2100" b="1" i="1" dirty="0">
                <a:cs typeface="Times New Roman"/>
              </a:rPr>
              <a:t>(</a:t>
            </a:r>
            <a:r>
              <a:rPr lang="en-US" sz="2100" b="1" dirty="0">
                <a:cs typeface="Times New Roman"/>
              </a:rPr>
              <a:t> Presented</a:t>
            </a:r>
            <a:r>
              <a:rPr lang="en-US" sz="2100" b="1" i="1" dirty="0">
                <a:cs typeface="Times New Roman"/>
              </a:rPr>
              <a:t>) </a:t>
            </a:r>
            <a:endParaRPr lang="en-US" sz="2100" b="1" i="1" dirty="0" smtClean="0">
              <a:cs typeface="Times New Roman"/>
            </a:endParaRPr>
          </a:p>
          <a:p>
            <a:pPr marL="532638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  <a:cs typeface="Times New Roman"/>
              </a:rPr>
              <a:t>Clip</a:t>
            </a:r>
            <a:r>
              <a:rPr lang="en-US" sz="2800" b="1" dirty="0" smtClean="0">
                <a:solidFill>
                  <a:srgbClr val="002060"/>
                </a:solidFill>
                <a:cs typeface="Times New Roman"/>
              </a:rPr>
              <a:t> w</a:t>
            </a:r>
            <a:r>
              <a:rPr lang="en-US" sz="2800" dirty="0" smtClean="0">
                <a:solidFill>
                  <a:srgbClr val="002060"/>
                </a:solidFill>
                <a:cs typeface="Times New Roman"/>
              </a:rPr>
              <a:t> and ensure non-negative weights.</a:t>
            </a:r>
          </a:p>
          <a:p>
            <a:pPr marL="532638" indent="-514350">
              <a:buFont typeface="+mj-lt"/>
              <a:buAutoNum type="arabicPeriod"/>
            </a:pPr>
            <a:endParaRPr lang="en-US" sz="2800" dirty="0">
              <a:solidFill>
                <a:srgbClr val="002060"/>
              </a:solidFill>
              <a:cs typeface="Times New Roman"/>
            </a:endParaRPr>
          </a:p>
          <a:p>
            <a:pPr marL="532638" indent="-514350">
              <a:buFont typeface="Arial" panose="020B0604020202020204" pitchFamily="34" charset="0"/>
              <a:buChar char="•"/>
            </a:pPr>
            <a:r>
              <a:rPr lang="en-US" sz="2800" dirty="0"/>
              <a:t>Broadly, the </a:t>
            </a:r>
            <a:r>
              <a:rPr lang="en-US" sz="2800" dirty="0" smtClean="0"/>
              <a:t>combination of </a:t>
            </a:r>
            <a:r>
              <a:rPr lang="en-US" sz="2800" dirty="0"/>
              <a:t>ideas </a:t>
            </a:r>
            <a:r>
              <a:rPr lang="en-US" sz="2800" dirty="0" smtClean="0"/>
              <a:t>works.</a:t>
            </a:r>
            <a:endParaRPr lang="en-US" sz="2800" dirty="0" smtClean="0">
              <a:cs typeface="Times New Roman"/>
            </a:endParaRPr>
          </a:p>
          <a:p>
            <a:pPr marL="532638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Times New Roman"/>
              </a:rPr>
              <a:t>Can also provide algorithm for optimizing for set-based utility functions.</a:t>
            </a:r>
            <a:endParaRPr lang="en-US" sz="2800" dirty="0"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015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/>
          <a:lstStyle/>
          <a:p>
            <a:r>
              <a:rPr lang="en-US" dirty="0" smtClean="0"/>
              <a:t>Social Perceptron Regret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066800"/>
          </a:xfrm>
        </p:spPr>
        <p:txBody>
          <a:bodyPr/>
          <a:lstStyle/>
          <a:p>
            <a:r>
              <a:rPr lang="en-US" dirty="0" smtClean="0"/>
              <a:t>Regret bounds under slightly different feedback characterization: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49562"/>
            <a:ext cx="6629400" cy="152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808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592762"/>
            <a:ext cx="8229600" cy="990600"/>
          </a:xfrm>
        </p:spPr>
        <p:txBody>
          <a:bodyPr/>
          <a:lstStyle/>
          <a:p>
            <a:r>
              <a:rPr lang="en-US" dirty="0" smtClean="0"/>
              <a:t>Improved learning (faster and better) for single-query diversification.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06101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43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643" y="190500"/>
            <a:ext cx="7467600" cy="10287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Agenda For This Talk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1757" y="1447800"/>
            <a:ext cx="7620000" cy="129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i="1" dirty="0" smtClean="0"/>
              <a:t>Designing algorithms, for </a:t>
            </a:r>
            <a:r>
              <a:rPr lang="en-US" sz="3200" i="1" dirty="0"/>
              <a:t>interactive learning with </a:t>
            </a:r>
            <a:r>
              <a:rPr lang="en-US" sz="3200" i="1" dirty="0" smtClean="0"/>
              <a:t>users, that </a:t>
            </a:r>
            <a:r>
              <a:rPr lang="en-US" sz="3200" i="1" u="sng" dirty="0" smtClean="0"/>
              <a:t>are applicable in practice</a:t>
            </a:r>
            <a:r>
              <a:rPr lang="en-US" sz="3200" i="1" dirty="0" smtClean="0"/>
              <a:t> </a:t>
            </a:r>
            <a:r>
              <a:rPr lang="en-US" sz="3200" b="1" i="1" dirty="0" smtClean="0"/>
              <a:t>and</a:t>
            </a:r>
            <a:r>
              <a:rPr lang="en-US" sz="3200" i="1" dirty="0" smtClean="0"/>
              <a:t> have </a:t>
            </a:r>
            <a:r>
              <a:rPr lang="en-US" sz="3200" i="1" u="sng" dirty="0" smtClean="0"/>
              <a:t>theoretical guarantees</a:t>
            </a:r>
            <a:r>
              <a:rPr lang="en-US" sz="3200" i="1" dirty="0" smtClean="0"/>
              <a:t>.</a:t>
            </a:r>
            <a:endParaRPr lang="en-US" sz="3200" i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2956" y="3124200"/>
            <a:ext cx="7852843" cy="3505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b="1" u="sng" dirty="0" smtClean="0"/>
              <a:t>Outline:</a:t>
            </a:r>
          </a:p>
          <a:p>
            <a:pPr marL="0" indent="0">
              <a:buClrTx/>
              <a:buNone/>
            </a:pPr>
            <a:endParaRPr lang="en-US" sz="1200" b="1" u="sng" dirty="0" smtClean="0"/>
          </a:p>
          <a:p>
            <a:pPr marL="822960" lvl="1" indent="-457200">
              <a:buClrTx/>
              <a:buFont typeface="+mj-lt"/>
              <a:buAutoNum type="arabicPeriod"/>
            </a:pPr>
            <a:r>
              <a:rPr lang="en-US" dirty="0" smtClean="0"/>
              <a:t>Handling weak, noisy and biased user feedback.           </a:t>
            </a:r>
            <a:r>
              <a:rPr lang="en-US" b="1" dirty="0" smtClean="0"/>
              <a:t>[</a:t>
            </a:r>
            <a:r>
              <a:rPr lang="en-US" b="1" dirty="0"/>
              <a:t>RJSS ICML’13</a:t>
            </a:r>
            <a:r>
              <a:rPr lang="en-US" b="1" dirty="0" smtClean="0"/>
              <a:t>]</a:t>
            </a:r>
          </a:p>
          <a:p>
            <a:pPr marL="822960" lvl="1" indent="-457200">
              <a:buFont typeface="+mj-lt"/>
              <a:buAutoNum type="arabicPeriod"/>
            </a:pPr>
            <a:endParaRPr lang="en-US" dirty="0" smtClean="0"/>
          </a:p>
          <a:p>
            <a:pPr marL="822960" lvl="1" indent="-4572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accent3"/>
                </a:solidFill>
              </a:rPr>
              <a:t>Modeling dependence across items/documents </a:t>
            </a:r>
            <a:r>
              <a:rPr lang="en-US" i="1" dirty="0" smtClean="0">
                <a:solidFill>
                  <a:schemeClr val="accent3"/>
                </a:solidFill>
              </a:rPr>
              <a:t>(Intrinsic Diversity</a:t>
            </a:r>
            <a:r>
              <a:rPr lang="en-US" dirty="0" smtClean="0">
                <a:solidFill>
                  <a:schemeClr val="accent3"/>
                </a:solidFill>
              </a:rPr>
              <a:t>).</a:t>
            </a:r>
          </a:p>
          <a:p>
            <a:pPr marL="822960" lvl="1" indent="-457200">
              <a:buFont typeface="+mj-lt"/>
              <a:buAutoNum type="arabicPeriod"/>
            </a:pPr>
            <a:endParaRPr lang="en-US" dirty="0" smtClean="0">
              <a:solidFill>
                <a:schemeClr val="accent3"/>
              </a:solidFill>
            </a:endParaRPr>
          </a:p>
          <a:p>
            <a:pPr marL="822960" lvl="1" indent="-4572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accent3"/>
                </a:solidFill>
              </a:rPr>
              <a:t>Dealing with diverse user populations </a:t>
            </a:r>
            <a:r>
              <a:rPr lang="en-US" i="1" dirty="0" smtClean="0">
                <a:solidFill>
                  <a:schemeClr val="accent3"/>
                </a:solidFill>
              </a:rPr>
              <a:t>(Extrinsic Diversity</a:t>
            </a:r>
            <a:r>
              <a:rPr lang="en-US" dirty="0" smtClean="0">
                <a:solidFill>
                  <a:schemeClr val="accent3"/>
                </a:solidFill>
              </a:rPr>
              <a:t>).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16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5486400"/>
            <a:ext cx="82296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StructPerc</a:t>
            </a:r>
            <a:r>
              <a:rPr lang="en-US" dirty="0" smtClean="0"/>
              <a:t> is (rough) skyline: Uses optimal for training</a:t>
            </a:r>
          </a:p>
          <a:p>
            <a:r>
              <a:rPr lang="en-US" b="1" dirty="0" smtClean="0"/>
              <a:t>First method</a:t>
            </a:r>
            <a:r>
              <a:rPr lang="en-US" dirty="0" smtClean="0"/>
              <a:t> to learn cross-query diversity from implicit feedback.</a:t>
            </a:r>
            <a:endParaRPr lang="en-US" b="1" dirty="0"/>
          </a:p>
          <a:p>
            <a:r>
              <a:rPr lang="en-US" dirty="0" smtClean="0"/>
              <a:t>Robust and efficient.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56582"/>
            <a:ext cx="6808692" cy="411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5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0560" y="2896236"/>
            <a:ext cx="8153400" cy="1691640"/>
          </a:xfrm>
        </p:spPr>
        <p:txBody>
          <a:bodyPr/>
          <a:lstStyle/>
          <a:p>
            <a:r>
              <a:rPr lang="en-US" dirty="0" smtClean="0"/>
              <a:t>Studied how to:</a:t>
            </a:r>
          </a:p>
          <a:p>
            <a:pPr lvl="1"/>
            <a:r>
              <a:rPr lang="en-US" dirty="0" smtClean="0"/>
              <a:t>Work with noisy, biased feedback.</a:t>
            </a:r>
          </a:p>
          <a:p>
            <a:pPr lvl="1"/>
            <a:r>
              <a:rPr lang="en-US" dirty="0" smtClean="0"/>
              <a:t>Modeling item dependencies.</a:t>
            </a:r>
          </a:p>
          <a:p>
            <a:pPr lvl="1"/>
            <a:r>
              <a:rPr lang="en-US" dirty="0" smtClean="0"/>
              <a:t>Resolving conflicting preferences across diverse populations.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3900" y="1509237"/>
            <a:ext cx="7620000" cy="12954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3200" i="1" dirty="0" smtClean="0"/>
              <a:t>Designing algorithms for interactive learning with users that </a:t>
            </a:r>
            <a:r>
              <a:rPr lang="en-US" sz="3200" i="1" u="sng" dirty="0" smtClean="0"/>
              <a:t>work well in practice</a:t>
            </a:r>
            <a:r>
              <a:rPr lang="en-US" sz="3200" i="1" dirty="0" smtClean="0"/>
              <a:t> </a:t>
            </a:r>
            <a:r>
              <a:rPr lang="en-US" sz="3200" b="1" i="1" dirty="0" smtClean="0"/>
              <a:t>and</a:t>
            </a:r>
            <a:r>
              <a:rPr lang="en-US" sz="3200" i="1" dirty="0" smtClean="0"/>
              <a:t> have </a:t>
            </a:r>
            <a:r>
              <a:rPr lang="en-US" sz="3200" i="1" u="sng" dirty="0" smtClean="0"/>
              <a:t>theoretical guarantees</a:t>
            </a:r>
            <a:r>
              <a:rPr lang="en-US" sz="3200" i="1" dirty="0" smtClean="0"/>
              <a:t>.</a:t>
            </a:r>
            <a:endParaRPr lang="en-US" sz="3200" i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0560" y="4876800"/>
            <a:ext cx="8115300" cy="1600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Robustness to noise, biases</a:t>
            </a:r>
            <a:r>
              <a:rPr lang="en-US" sz="2000" dirty="0"/>
              <a:t> </a:t>
            </a:r>
            <a:r>
              <a:rPr lang="en-US" sz="2000" dirty="0" smtClean="0"/>
              <a:t>and model </a:t>
            </a:r>
            <a:r>
              <a:rPr lang="en-US" sz="2000" dirty="0"/>
              <a:t>misspecification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Efficient </a:t>
            </a:r>
            <a:r>
              <a:rPr lang="en-US" sz="2000" dirty="0" smtClean="0"/>
              <a:t>algorithms</a:t>
            </a:r>
            <a:r>
              <a:rPr lang="en-US" sz="2000" dirty="0"/>
              <a:t> </a:t>
            </a:r>
            <a:r>
              <a:rPr lang="en-US" sz="2000" dirty="0" smtClean="0"/>
              <a:t>that learn fast.</a:t>
            </a:r>
          </a:p>
          <a:p>
            <a:r>
              <a:rPr lang="en-US" sz="2000" dirty="0" smtClean="0"/>
              <a:t>End-to-end live evaluation.</a:t>
            </a:r>
          </a:p>
          <a:p>
            <a:r>
              <a:rPr lang="en-US" sz="2000" dirty="0" smtClean="0"/>
              <a:t>Analyze algorithm performance in terms  of regret.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476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Directions: Recommender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96200" cy="48737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Collaborative filtering/matrix factorization.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Challenges: </a:t>
            </a:r>
          </a:p>
          <a:p>
            <a:pPr lvl="1"/>
            <a:r>
              <a:rPr lang="en-US" dirty="0" smtClean="0"/>
              <a:t>Learn from </a:t>
            </a:r>
            <a:r>
              <a:rPr lang="en-US" dirty="0"/>
              <a:t>observed user </a:t>
            </a:r>
            <a:r>
              <a:rPr lang="en-US" dirty="0" smtClean="0"/>
              <a:t>actions: Biased preferences vs. cardinal utilities.</a:t>
            </a:r>
          </a:p>
          <a:p>
            <a:pPr lvl="1"/>
            <a:r>
              <a:rPr lang="en-US" dirty="0" smtClean="0"/>
              <a:t>Bilinear utility models for leveraging feedback to help other users as well.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09499"/>
            <a:ext cx="320992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24247"/>
            <a:ext cx="3424643" cy="224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20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Directions: Reusing </a:t>
            </a:r>
            <a:r>
              <a:rPr lang="en-US" dirty="0" smtClean="0"/>
              <a:t>past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we have historical logs of user interactions.</a:t>
            </a:r>
            <a:endParaRPr lang="en-US" dirty="0"/>
          </a:p>
          <a:p>
            <a:pPr lvl="1"/>
            <a:r>
              <a:rPr lang="en-US" dirty="0" smtClean="0"/>
              <a:t>Can we learn (and evaluate) using this data?</a:t>
            </a:r>
          </a:p>
          <a:p>
            <a:endParaRPr lang="en-US" dirty="0"/>
          </a:p>
          <a:p>
            <a:r>
              <a:rPr lang="en-US" dirty="0" smtClean="0"/>
              <a:t>Bridges gap to supervised learning.</a:t>
            </a:r>
          </a:p>
          <a:p>
            <a:pPr lvl="1"/>
            <a:r>
              <a:rPr lang="en-US" dirty="0" smtClean="0"/>
              <a:t>First step towards benchmarks.</a:t>
            </a:r>
          </a:p>
          <a:p>
            <a:pPr lvl="1"/>
            <a:r>
              <a:rPr lang="en-US" dirty="0" smtClean="0"/>
              <a:t>More data =&gt; Better learning!!</a:t>
            </a:r>
          </a:p>
        </p:txBody>
      </p:sp>
    </p:spTree>
    <p:extLst>
      <p:ext uri="{BB962C8B-B14F-4D97-AF65-F5344CB8AC3E}">
        <p14:creationId xmlns:p14="http://schemas.microsoft.com/office/powerpoint/2010/main" val="320670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Directions: </a:t>
            </a:r>
            <a:r>
              <a:rPr lang="en-US" dirty="0" smtClean="0"/>
              <a:t>Education and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7467600" cy="4568952"/>
          </a:xfrm>
        </p:spPr>
        <p:txBody>
          <a:bodyPr/>
          <a:lstStyle/>
          <a:p>
            <a:r>
              <a:rPr lang="en-US" dirty="0" smtClean="0"/>
              <a:t>MOOCs &amp; Education Games have changed education.</a:t>
            </a:r>
          </a:p>
          <a:p>
            <a:endParaRPr lang="en-US" dirty="0" smtClean="0"/>
          </a:p>
          <a:p>
            <a:r>
              <a:rPr lang="en-US" dirty="0" smtClean="0"/>
              <a:t>Lot of student interactions in different phases:</a:t>
            </a:r>
          </a:p>
          <a:p>
            <a:pPr lvl="1"/>
            <a:r>
              <a:rPr lang="en-US" dirty="0" smtClean="0"/>
              <a:t>Peer Grading</a:t>
            </a:r>
          </a:p>
          <a:p>
            <a:pPr lvl="1"/>
            <a:r>
              <a:rPr lang="en-US" dirty="0" smtClean="0"/>
              <a:t>Lectures and Material</a:t>
            </a:r>
          </a:p>
          <a:p>
            <a:pPr lvl="1"/>
            <a:r>
              <a:rPr lang="en-US" dirty="0" smtClean="0"/>
              <a:t>Forum  participation and Question-Answering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75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76400"/>
            <a:ext cx="7467600" cy="33528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Thank you!</a:t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3973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A. </a:t>
            </a:r>
            <a:r>
              <a:rPr lang="en-US" dirty="0" err="1"/>
              <a:t>Slivkins</a:t>
            </a:r>
            <a:r>
              <a:rPr lang="en-US" dirty="0"/>
              <a:t>, F. </a:t>
            </a:r>
            <a:r>
              <a:rPr lang="en-US" dirty="0" err="1"/>
              <a:t>Radlinski</a:t>
            </a:r>
            <a:r>
              <a:rPr lang="en-US" dirty="0"/>
              <a:t>, and S. </a:t>
            </a:r>
            <a:r>
              <a:rPr lang="en-US" dirty="0" err="1"/>
              <a:t>Gollapudi</a:t>
            </a:r>
            <a:r>
              <a:rPr lang="en-US" dirty="0"/>
              <a:t>. </a:t>
            </a:r>
            <a:r>
              <a:rPr lang="en-US" i="1" dirty="0"/>
              <a:t>Ranked bandits in metric spaces</a:t>
            </a:r>
            <a:r>
              <a:rPr lang="en-US" i="1" dirty="0" smtClean="0"/>
              <a:t>: learning </a:t>
            </a:r>
            <a:r>
              <a:rPr lang="en-US" i="1" dirty="0"/>
              <a:t>optimally diverse rankings over large document collections</a:t>
            </a:r>
            <a:r>
              <a:rPr lang="en-US" dirty="0"/>
              <a:t>. </a:t>
            </a:r>
            <a:r>
              <a:rPr lang="en-US" dirty="0" smtClean="0"/>
              <a:t>JMLR, 2013.</a:t>
            </a:r>
          </a:p>
          <a:p>
            <a:r>
              <a:rPr lang="en-US" dirty="0" smtClean="0"/>
              <a:t>Y</a:t>
            </a:r>
            <a:r>
              <a:rPr lang="en-US" dirty="0"/>
              <a:t>. </a:t>
            </a:r>
            <a:r>
              <a:rPr lang="en-US" dirty="0" err="1"/>
              <a:t>Yue</a:t>
            </a:r>
            <a:r>
              <a:rPr lang="en-US" dirty="0"/>
              <a:t> and C. </a:t>
            </a:r>
            <a:r>
              <a:rPr lang="en-US" dirty="0" err="1"/>
              <a:t>Guestrin</a:t>
            </a:r>
            <a:r>
              <a:rPr lang="en-US" dirty="0"/>
              <a:t>. </a:t>
            </a:r>
            <a:r>
              <a:rPr lang="en-US" i="1" dirty="0"/>
              <a:t>Linear submodular </a:t>
            </a:r>
            <a:r>
              <a:rPr lang="en-US" i="1" dirty="0" smtClean="0"/>
              <a:t>bandits </a:t>
            </a:r>
            <a:r>
              <a:rPr lang="en-US" i="1" dirty="0"/>
              <a:t>and their application to </a:t>
            </a:r>
            <a:r>
              <a:rPr lang="en-US" i="1" dirty="0" err="1"/>
              <a:t>diversied</a:t>
            </a:r>
            <a:r>
              <a:rPr lang="en-US" i="1" dirty="0"/>
              <a:t> retrieval</a:t>
            </a:r>
            <a:r>
              <a:rPr lang="en-US" dirty="0"/>
              <a:t>. </a:t>
            </a:r>
            <a:r>
              <a:rPr lang="en-US" dirty="0" smtClean="0"/>
              <a:t>NIPS, </a:t>
            </a:r>
            <a:r>
              <a:rPr lang="en-US" dirty="0"/>
              <a:t>2012</a:t>
            </a:r>
            <a:r>
              <a:rPr lang="en-US" dirty="0" smtClean="0"/>
              <a:t>.</a:t>
            </a:r>
          </a:p>
          <a:p>
            <a:r>
              <a:rPr lang="en-US" dirty="0"/>
              <a:t>F. </a:t>
            </a:r>
            <a:r>
              <a:rPr lang="en-US" dirty="0" err="1"/>
              <a:t>Radlinski</a:t>
            </a:r>
            <a:r>
              <a:rPr lang="en-US" dirty="0"/>
              <a:t>, R. Kleinberg, and T. Joachims</a:t>
            </a:r>
            <a:r>
              <a:rPr lang="en-US" dirty="0" smtClean="0"/>
              <a:t>. </a:t>
            </a:r>
            <a:r>
              <a:rPr lang="en-US" i="1" dirty="0" smtClean="0"/>
              <a:t>Learning diverse </a:t>
            </a:r>
            <a:r>
              <a:rPr lang="en-US" i="1" dirty="0"/>
              <a:t>rankings with multi-armed bandits</a:t>
            </a:r>
            <a:r>
              <a:rPr lang="en-US" dirty="0"/>
              <a:t>. </a:t>
            </a:r>
            <a:r>
              <a:rPr lang="en-US" dirty="0" smtClean="0"/>
              <a:t>ICML, 2008.</a:t>
            </a:r>
          </a:p>
          <a:p>
            <a:r>
              <a:rPr lang="en-US" dirty="0"/>
              <a:t>P. Shivaswamy and T. Joachims. </a:t>
            </a:r>
            <a:r>
              <a:rPr lang="en-US" i="1" dirty="0"/>
              <a:t>Online structured </a:t>
            </a:r>
            <a:r>
              <a:rPr lang="en-US" i="1" dirty="0" smtClean="0"/>
              <a:t>prediction </a:t>
            </a:r>
            <a:r>
              <a:rPr lang="en-US" i="1" dirty="0"/>
              <a:t>via coactive learning</a:t>
            </a:r>
            <a:r>
              <a:rPr lang="en-US" dirty="0"/>
              <a:t>. </a:t>
            </a:r>
            <a:r>
              <a:rPr lang="en-US" dirty="0" smtClean="0"/>
              <a:t>ICML</a:t>
            </a:r>
            <a:r>
              <a:rPr lang="en-US" dirty="0"/>
              <a:t>, 2012.</a:t>
            </a:r>
          </a:p>
        </p:txBody>
      </p:sp>
    </p:spTree>
    <p:extLst>
      <p:ext uri="{BB962C8B-B14F-4D97-AF65-F5344CB8AC3E}">
        <p14:creationId xmlns:p14="http://schemas.microsoft.com/office/powerpoint/2010/main" val="1498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</p:spPr>
        <p:txBody>
          <a:bodyPr>
            <a:normAutofit/>
          </a:bodyPr>
          <a:lstStyle/>
          <a:p>
            <a:r>
              <a:rPr lang="en-US" dirty="0"/>
              <a:t>T. Joachims, L. </a:t>
            </a:r>
            <a:r>
              <a:rPr lang="en-US" dirty="0" err="1"/>
              <a:t>Granka</a:t>
            </a:r>
            <a:r>
              <a:rPr lang="en-US" dirty="0"/>
              <a:t>, Bing Pan, H. </a:t>
            </a:r>
            <a:r>
              <a:rPr lang="en-US" dirty="0" err="1"/>
              <a:t>Hembrooke</a:t>
            </a:r>
            <a:r>
              <a:rPr lang="en-US" dirty="0"/>
              <a:t>, F. </a:t>
            </a:r>
            <a:r>
              <a:rPr lang="en-US" dirty="0" err="1"/>
              <a:t>Radlinski</a:t>
            </a:r>
            <a:r>
              <a:rPr lang="en-US" dirty="0"/>
              <a:t>, G. Gay. </a:t>
            </a:r>
            <a:r>
              <a:rPr lang="en-US" i="1" dirty="0"/>
              <a:t>Evaluating the Accuracy of Implicit Feedback from Clicks and Query Reformulations in Web </a:t>
            </a:r>
            <a:r>
              <a:rPr lang="en-US" i="1" dirty="0" smtClean="0"/>
              <a:t>Search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/>
              <a:t>ACM </a:t>
            </a:r>
            <a:r>
              <a:rPr lang="en-US" dirty="0" smtClean="0"/>
              <a:t>TOIS, 2007.</a:t>
            </a:r>
          </a:p>
          <a:p>
            <a:r>
              <a:rPr lang="en-US" dirty="0" smtClean="0"/>
              <a:t>Y. Yue and T. Joachims. </a:t>
            </a:r>
            <a:r>
              <a:rPr lang="en-US" i="1" dirty="0"/>
              <a:t>Predicting Diverse Subsets Using Structural SVMs</a:t>
            </a:r>
            <a:r>
              <a:rPr lang="en-US" dirty="0" smtClean="0"/>
              <a:t>. ICML, 2008.</a:t>
            </a:r>
          </a:p>
          <a:p>
            <a:r>
              <a:rPr lang="en-US" dirty="0" smtClean="0"/>
              <a:t>J. </a:t>
            </a:r>
            <a:r>
              <a:rPr lang="en-US" dirty="0" err="1" smtClean="0"/>
              <a:t>Carbonell</a:t>
            </a:r>
            <a:r>
              <a:rPr lang="en-US" dirty="0" smtClean="0"/>
              <a:t> and J. Goldstein. </a:t>
            </a:r>
            <a:r>
              <a:rPr lang="en-US" i="1" dirty="0"/>
              <a:t>The use </a:t>
            </a:r>
            <a:r>
              <a:rPr lang="en-US" i="1" dirty="0" smtClean="0"/>
              <a:t>of MMR, </a:t>
            </a:r>
            <a:r>
              <a:rPr lang="en-US" i="1" dirty="0"/>
              <a:t>diversity-based </a:t>
            </a:r>
            <a:r>
              <a:rPr lang="en-US" i="1" dirty="0" err="1"/>
              <a:t>reranking</a:t>
            </a:r>
            <a:r>
              <a:rPr lang="en-US" i="1" dirty="0"/>
              <a:t> for reordering </a:t>
            </a:r>
            <a:r>
              <a:rPr lang="en-US" i="1" dirty="0" smtClean="0"/>
              <a:t>documents and </a:t>
            </a:r>
            <a:r>
              <a:rPr lang="en-US" i="1" dirty="0"/>
              <a:t>reproducing summaries</a:t>
            </a:r>
            <a:r>
              <a:rPr lang="en-US" dirty="0" smtClean="0"/>
              <a:t>. SIGIR, 1998.</a:t>
            </a:r>
            <a:endParaRPr lang="en-US" dirty="0"/>
          </a:p>
          <a:p>
            <a:r>
              <a:rPr lang="en-US" dirty="0" smtClean="0"/>
              <a:t>H. Chen </a:t>
            </a:r>
            <a:r>
              <a:rPr lang="en-US" dirty="0"/>
              <a:t>and D</a:t>
            </a:r>
            <a:r>
              <a:rPr lang="en-US" dirty="0" smtClean="0"/>
              <a:t>. </a:t>
            </a:r>
            <a:r>
              <a:rPr lang="en-US" dirty="0" err="1" smtClean="0"/>
              <a:t>Karger</a:t>
            </a:r>
            <a:r>
              <a:rPr lang="en-US" dirty="0" smtClean="0"/>
              <a:t>. </a:t>
            </a:r>
            <a:r>
              <a:rPr lang="en-US" i="1" dirty="0"/>
              <a:t>Less is more: </a:t>
            </a:r>
            <a:r>
              <a:rPr lang="en-US" i="1" dirty="0" smtClean="0"/>
              <a:t>Probabilistic models </a:t>
            </a:r>
            <a:r>
              <a:rPr lang="en-US" i="1" dirty="0"/>
              <a:t>for retrieving fewer relevant documents</a:t>
            </a:r>
            <a:r>
              <a:rPr lang="en-US" dirty="0" smtClean="0"/>
              <a:t>. SIGIR, 2006.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US" dirty="0" smtClean="0"/>
              <a:t>References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382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Karthik </a:t>
            </a:r>
            <a:r>
              <a:rPr lang="en-US" dirty="0"/>
              <a:t>Raman, Pannaga Shivaswamy and Thorsten </a:t>
            </a:r>
            <a:r>
              <a:rPr lang="en-US" dirty="0" smtClean="0"/>
              <a:t>Joachims. </a:t>
            </a:r>
            <a:r>
              <a:rPr lang="en-US" i="1" dirty="0"/>
              <a:t>Online Learning to Diversify from Implicit </a:t>
            </a:r>
            <a:r>
              <a:rPr lang="en-US" i="1" dirty="0" smtClean="0"/>
              <a:t>Feedback. </a:t>
            </a:r>
            <a:r>
              <a:rPr lang="en-US" dirty="0"/>
              <a:t>KDD </a:t>
            </a:r>
            <a:r>
              <a:rPr lang="en-US" dirty="0" smtClean="0"/>
              <a:t>2012</a:t>
            </a:r>
          </a:p>
          <a:p>
            <a:r>
              <a:rPr lang="en-US" dirty="0" smtClean="0"/>
              <a:t>Karthik </a:t>
            </a:r>
            <a:r>
              <a:rPr lang="en-US" dirty="0"/>
              <a:t>Raman, Thorsten Joachims, Pannaga Shivaswamy and Tobias </a:t>
            </a:r>
            <a:r>
              <a:rPr lang="en-US" dirty="0" err="1" smtClean="0"/>
              <a:t>Schabel</a:t>
            </a:r>
            <a:r>
              <a:rPr lang="en-US" dirty="0" smtClean="0"/>
              <a:t>. </a:t>
            </a:r>
            <a:r>
              <a:rPr lang="en-US" i="1" dirty="0"/>
              <a:t>Stable Coactive Learning via </a:t>
            </a:r>
            <a:r>
              <a:rPr lang="en-US" i="1" dirty="0" smtClean="0"/>
              <a:t>Perturbation. ICML 2013</a:t>
            </a:r>
          </a:p>
          <a:p>
            <a:r>
              <a:rPr lang="en-US" dirty="0" smtClean="0"/>
              <a:t>Karthik Raman, Thorsten Joachims. </a:t>
            </a:r>
            <a:r>
              <a:rPr lang="en-US" i="1" dirty="0"/>
              <a:t>Learning Socially Optimal Information </a:t>
            </a:r>
            <a:r>
              <a:rPr lang="en-US" i="1" dirty="0" smtClean="0"/>
              <a:t>Systems from </a:t>
            </a:r>
            <a:r>
              <a:rPr lang="en-US" i="1" dirty="0"/>
              <a:t>Egoistic </a:t>
            </a:r>
            <a:r>
              <a:rPr lang="en-US" i="1" dirty="0" smtClean="0"/>
              <a:t>Users. </a:t>
            </a:r>
            <a:r>
              <a:rPr lang="en-US" dirty="0" smtClean="0"/>
              <a:t>ECML 2013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45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Results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5943600" y="1600200"/>
            <a:ext cx="3048000" cy="4438035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/>
              </a:rPr>
              <a:t>On Yahoo! search dataset.</a:t>
            </a:r>
          </a:p>
          <a:p>
            <a:endParaRPr lang="en-US" dirty="0">
              <a:cs typeface="Times New Roman"/>
            </a:endParaRPr>
          </a:p>
          <a:p>
            <a:r>
              <a:rPr lang="en-US" dirty="0" smtClean="0">
                <a:cs typeface="Times New Roman"/>
              </a:rPr>
              <a:t>PrefP[pair] is 3PR w/o perturbation</a:t>
            </a:r>
          </a:p>
          <a:p>
            <a:endParaRPr lang="en-US" dirty="0" smtClean="0">
              <a:cs typeface="Times New Roman"/>
            </a:endParaRPr>
          </a:p>
          <a:p>
            <a:endParaRPr lang="en-US" dirty="0" smtClean="0">
              <a:cs typeface="Times New Roman"/>
            </a:endParaRPr>
          </a:p>
          <a:p>
            <a:r>
              <a:rPr lang="en-US" dirty="0" smtClean="0">
                <a:cs typeface="Times New Roman"/>
              </a:rPr>
              <a:t>Performs well.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5479"/>
            <a:ext cx="5943600" cy="441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9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Feedback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8456" y="5558135"/>
            <a:ext cx="2507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u="sng" dirty="0" smtClean="0"/>
              <a:t>NOISE</a:t>
            </a:r>
            <a:r>
              <a:rPr lang="en-US" b="1" dirty="0" smtClean="0"/>
              <a:t>:  </a:t>
            </a:r>
            <a:r>
              <a:rPr lang="en-US" dirty="0" smtClean="0"/>
              <a:t>May receive some clicks even if irrelevant.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425827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u="sng" dirty="0" smtClean="0"/>
              <a:t>WEAK</a:t>
            </a:r>
            <a:r>
              <a:rPr lang="en-US" b="1" dirty="0" smtClean="0"/>
              <a:t>:  </a:t>
            </a:r>
            <a:r>
              <a:rPr lang="en-US" dirty="0" smtClean="0"/>
              <a:t>Even if first among clicked documents cannot say it is best.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1373" y="1806476"/>
            <a:ext cx="30178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u="sng" dirty="0" smtClean="0"/>
              <a:t>BIASED</a:t>
            </a:r>
            <a:r>
              <a:rPr lang="en-US" b="1" dirty="0" smtClean="0"/>
              <a:t>:  </a:t>
            </a:r>
            <a:r>
              <a:rPr lang="en-US" dirty="0" smtClean="0"/>
              <a:t>Has been shown to be better than docs above, but cannot say anything about docs below.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Higher the document, the more clicks it gets.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20" t="3126" r="59956" b="12500"/>
          <a:stretch/>
        </p:blipFill>
        <p:spPr>
          <a:xfrm>
            <a:off x="457200" y="1460192"/>
            <a:ext cx="4457120" cy="53092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480" y="3970238"/>
            <a:ext cx="5532120" cy="121136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loud Callout 11"/>
          <p:cNvSpPr/>
          <p:nvPr/>
        </p:nvSpPr>
        <p:spPr>
          <a:xfrm>
            <a:off x="4472787" y="4343400"/>
            <a:ext cx="1219200" cy="533400"/>
          </a:xfrm>
          <a:prstGeom prst="cloudCallout">
            <a:avLst>
              <a:gd name="adj1" fmla="val -42083"/>
              <a:gd name="adj2" fmla="val 682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01387" y="4419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Click!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657600" y="1417637"/>
            <a:ext cx="487680" cy="38883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35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 animBg="1"/>
      <p:bldP spid="12" grpId="0" animBg="1"/>
      <p:bldP spid="13" grpId="0"/>
      <p:bldP spid="14" grpId="0" animBg="1"/>
      <p:bldP spid="14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Noise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5943600" y="1600200"/>
            <a:ext cx="2819400" cy="4438035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/>
              </a:rPr>
              <a:t>Robust to noise:</a:t>
            </a:r>
          </a:p>
          <a:p>
            <a:pPr lvl="1"/>
            <a:r>
              <a:rPr lang="en-US" dirty="0" smtClean="0">
                <a:cs typeface="Times New Roman"/>
              </a:rPr>
              <a:t>Minimal change in performance</a:t>
            </a:r>
          </a:p>
          <a:p>
            <a:endParaRPr lang="en-US" dirty="0">
              <a:cs typeface="Times New Roman"/>
            </a:endParaRPr>
          </a:p>
          <a:p>
            <a:r>
              <a:rPr lang="en-US" dirty="0" smtClean="0">
                <a:cs typeface="Times New Roman"/>
              </a:rPr>
              <a:t>Other algorithms: more sensitive.</a:t>
            </a:r>
          </a:p>
          <a:p>
            <a:endParaRPr lang="en-US" dirty="0" smtClean="0">
              <a:cs typeface="Times New Roman"/>
            </a:endParaRPr>
          </a:p>
          <a:p>
            <a:endParaRPr lang="en-US" dirty="0" smtClean="0">
              <a:cs typeface="Times New Roman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" y="1600200"/>
            <a:ext cx="5786814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61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Perturbation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495800"/>
            <a:ext cx="7467600" cy="1978152"/>
          </a:xfrm>
        </p:spPr>
        <p:txBody>
          <a:bodyPr/>
          <a:lstStyle/>
          <a:p>
            <a:r>
              <a:rPr lang="en-US" dirty="0" smtClean="0"/>
              <a:t>Perturbation only has a small effect even for fixed </a:t>
            </a:r>
            <a:r>
              <a:rPr lang="en-US" b="1" dirty="0" smtClean="0"/>
              <a:t>p </a:t>
            </a:r>
            <a:r>
              <a:rPr lang="en-US" dirty="0" smtClean="0"/>
              <a:t>(p=0.5)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17310"/>
            <a:ext cx="7162800" cy="187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on </a:t>
            </a:r>
            <a:r>
              <a:rPr lang="en-US" dirty="0" err="1" smtClean="0"/>
              <a:t>ArXiv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7400"/>
            <a:ext cx="8610600" cy="287827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5410200"/>
            <a:ext cx="73152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/>
              </a:rPr>
              <a:t>Few common results in the top 10 after 100 learning iterations.</a:t>
            </a: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61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Proof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Bound the 2-norm of the weight vector (</a:t>
            </a:r>
            <a:r>
              <a:rPr lang="en-US" dirty="0" err="1" smtClean="0"/>
              <a:t>w</a:t>
            </a:r>
            <a:r>
              <a:rPr lang="en-US" baseline="-25000" dirty="0" err="1" smtClean="0"/>
              <a:t>T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Relate the inner product of </a:t>
            </a:r>
            <a:r>
              <a:rPr lang="en-US" dirty="0"/>
              <a:t>w</a:t>
            </a:r>
            <a:r>
              <a:rPr lang="en-US" baseline="-25000" dirty="0"/>
              <a:t>* 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T</a:t>
            </a:r>
            <a:r>
              <a:rPr lang="en-US" dirty="0" smtClean="0"/>
              <a:t> to regret:</a:t>
            </a:r>
          </a:p>
          <a:p>
            <a:pPr lvl="1"/>
            <a:r>
              <a:rPr lang="en-US" dirty="0" smtClean="0"/>
              <a:t>Use the feedback characterization</a:t>
            </a:r>
          </a:p>
        </p:txBody>
      </p:sp>
    </p:spTree>
    <p:extLst>
      <p:ext uri="{BB962C8B-B14F-4D97-AF65-F5344CB8AC3E}">
        <p14:creationId xmlns:p14="http://schemas.microsoft.com/office/powerpoint/2010/main" val="128295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Coactive Learning in real systems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5500"/>
            <a:ext cx="841346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64" y="2057400"/>
            <a:ext cx="8229600" cy="402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28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Aggregation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28600" y="1447800"/>
          <a:ext cx="4800602" cy="4565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1"/>
                <a:gridCol w="990598"/>
                <a:gridCol w="762000"/>
                <a:gridCol w="914400"/>
                <a:gridCol w="914403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Ranking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soccer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technology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07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</a:tr>
              <a:tr h="434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</a:tr>
              <a:tr h="602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</a:tr>
              <a:tr h="728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MAX of Column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</a:tr>
              <a:tr h="728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SQRT  of Col.</a:t>
                      </a:r>
                      <a:r>
                        <a:rPr lang="en-US" i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sum       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2.82</a:t>
                      </a:r>
                    </a:p>
                  </a:txBody>
                  <a:tcPr/>
                </a:tc>
              </a:tr>
              <a:tr h="728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Column sum        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5410200" y="1371601"/>
          <a:ext cx="36576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229"/>
                <a:gridCol w="3008371"/>
              </a:tblGrid>
              <a:tr h="533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economy:3, usa:4, finance:2 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usa:3, soccer:2,world cup:2..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10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usa:4, politics:3, economy:2 …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51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gadgets:2, technology:4, ipod:2..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5410201" y="3759810"/>
          <a:ext cx="3657599" cy="2488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42"/>
                <a:gridCol w="1166808"/>
                <a:gridCol w="935665"/>
                <a:gridCol w="680484"/>
              </a:tblGrid>
              <a:tr h="838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en-US" b="1" u="sng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MAX Weight</a:t>
                      </a: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SQRT</a:t>
                      </a: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COLSUM</a:t>
                      </a:r>
                      <a:endParaRPr kumimoji="0" lang="en-US" sz="1800" b="1" i="0" u="sng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39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3.7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</a:t>
                      </a:r>
                      <a:endParaRPr kumimoji="0" lang="en-US" sz="1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4.8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2.3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874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soccer</a:t>
                      </a:r>
                      <a:endParaRPr kumimoji="0" lang="en-US" sz="1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1.6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3.2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4.1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technology</a:t>
                      </a:r>
                      <a:endParaRPr kumimoji="0" lang="en-US" sz="1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4.9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0" y="3352800"/>
            <a:ext cx="5334000" cy="2743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3581400" y="6553200"/>
            <a:ext cx="5410200" cy="38100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combine different submodular functions.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25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4E5BABDC-5BD2-406B-BC93-3252273272D6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Submodular Utility </a:t>
            </a:r>
            <a:r>
              <a:rPr lang="en-US" i="1" dirty="0" smtClean="0"/>
              <a:t>(CIKM’11)</a:t>
            </a:r>
            <a:endParaRPr lang="en-US" i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494582"/>
              </p:ext>
            </p:extLst>
          </p:nvPr>
        </p:nvGraphicFramePr>
        <p:xfrm>
          <a:off x="6019800" y="3048000"/>
          <a:ext cx="294005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Equation" r:id="rId5" imgW="1612800" imgH="457200" progId="Equation.3">
                  <p:embed/>
                </p:oleObj>
              </mc:Choice>
              <mc:Fallback>
                <p:oleObj name="Equation" r:id="rId5" imgW="1612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048000"/>
                        <a:ext cx="2940050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543181"/>
              </p:ext>
            </p:extLst>
          </p:nvPr>
        </p:nvGraphicFramePr>
        <p:xfrm>
          <a:off x="5867400" y="4267200"/>
          <a:ext cx="321820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Equation" r:id="rId7" imgW="1612800" imgH="266400" progId="Equation.3">
                  <p:embed/>
                </p:oleObj>
              </mc:Choice>
              <mc:Fallback>
                <p:oleObj name="Equation" r:id="rId7" imgW="16128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267200"/>
                        <a:ext cx="3218205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ontent Placeholder 2"/>
          <p:cNvSpPr txBox="1">
            <a:spLocks/>
          </p:cNvSpPr>
          <p:nvPr/>
        </p:nvSpPr>
        <p:spPr>
          <a:xfrm>
            <a:off x="609600" y="1752600"/>
            <a:ext cx="85344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3"/>
              <a:buNone/>
            </a:pPr>
            <a:r>
              <a:rPr lang="en-US" smtClean="0"/>
              <a:t>Given ranking </a:t>
            </a:r>
            <a:r>
              <a:rPr lang="el-GR" b="1" i="1" smtClean="0"/>
              <a:t>θ</a:t>
            </a:r>
            <a:r>
              <a:rPr lang="en-US" smtClean="0"/>
              <a:t> = </a:t>
            </a:r>
            <a:r>
              <a:rPr lang="en-US" i="1" smtClean="0"/>
              <a:t>(d</a:t>
            </a:r>
            <a:r>
              <a:rPr lang="en-US" i="1" baseline="-25000" smtClean="0"/>
              <a:t>1</a:t>
            </a:r>
            <a:r>
              <a:rPr lang="en-US" i="1" smtClean="0"/>
              <a:t>, d</a:t>
            </a:r>
            <a:r>
              <a:rPr lang="en-US" i="1" baseline="-25000" smtClean="0"/>
              <a:t>2</a:t>
            </a:r>
            <a:r>
              <a:rPr lang="en-US" i="1" smtClean="0"/>
              <a:t>,…. d</a:t>
            </a:r>
            <a:r>
              <a:rPr lang="en-US" i="1" baseline="-25000" smtClean="0"/>
              <a:t>k</a:t>
            </a:r>
            <a:r>
              <a:rPr lang="en-US" i="1" smtClean="0"/>
              <a:t>)</a:t>
            </a:r>
            <a:r>
              <a:rPr lang="en-US" smtClean="0"/>
              <a:t> and concave function </a:t>
            </a:r>
            <a:r>
              <a:rPr lang="en-US" i="1" smtClean="0"/>
              <a:t>g</a:t>
            </a:r>
            <a:endParaRPr lang="en-US" i="1" dirty="0" smtClean="0"/>
          </a:p>
        </p:txBody>
      </p:sp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941102163"/>
              </p:ext>
            </p:extLst>
          </p:nvPr>
        </p:nvGraphicFramePr>
        <p:xfrm>
          <a:off x="228600" y="2362200"/>
          <a:ext cx="51054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03600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Feedback From User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1524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Ranking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791200" y="1447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Improved Ranking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l="220" t="3126" r="59956" b="12500"/>
          <a:stretch/>
        </p:blipFill>
        <p:spPr>
          <a:xfrm>
            <a:off x="457200" y="1981199"/>
            <a:ext cx="3849117" cy="458497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1" name="Cloud Callout 30"/>
          <p:cNvSpPr/>
          <p:nvPr/>
        </p:nvSpPr>
        <p:spPr>
          <a:xfrm>
            <a:off x="2885768" y="2617232"/>
            <a:ext cx="1219200" cy="533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114368" y="269343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Click!</a:t>
            </a:r>
            <a:endParaRPr lang="en-US" dirty="0"/>
          </a:p>
        </p:txBody>
      </p:sp>
      <p:sp>
        <p:nvSpPr>
          <p:cNvPr id="33" name="Cloud Callout 32"/>
          <p:cNvSpPr/>
          <p:nvPr/>
        </p:nvSpPr>
        <p:spPr>
          <a:xfrm>
            <a:off x="2794926" y="5006180"/>
            <a:ext cx="1219200" cy="533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023526" y="508238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Click!</a:t>
            </a:r>
            <a:endParaRPr lang="en-US" dirty="0"/>
          </a:p>
        </p:txBody>
      </p:sp>
      <p:sp>
        <p:nvSpPr>
          <p:cNvPr id="35" name="Cloud Callout 34"/>
          <p:cNvSpPr/>
          <p:nvPr/>
        </p:nvSpPr>
        <p:spPr>
          <a:xfrm>
            <a:off x="2794926" y="5883291"/>
            <a:ext cx="1219200" cy="533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023526" y="595949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Click!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/>
          <a:srcRect l="805" t="3124" r="59956" b="12500"/>
          <a:stretch/>
        </p:blipFill>
        <p:spPr>
          <a:xfrm>
            <a:off x="4913883" y="1912766"/>
            <a:ext cx="3849117" cy="465340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39" name="Straight Arrow Connector 38"/>
          <p:cNvCxnSpPr/>
          <p:nvPr/>
        </p:nvCxnSpPr>
        <p:spPr>
          <a:xfrm flipV="1">
            <a:off x="4131429" y="4038600"/>
            <a:ext cx="782454" cy="1143254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190355" y="4876800"/>
            <a:ext cx="749989" cy="1108312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190355" y="3211272"/>
            <a:ext cx="749989" cy="0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989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 animBg="1"/>
      <p:bldP spid="32" grpId="0"/>
      <p:bldP spid="33" grpId="0" animBg="1"/>
      <p:bldP spid="34" grpId="0"/>
      <p:bldP spid="35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Coactive Learning Model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133600" y="2642964"/>
            <a:ext cx="2590800" cy="7078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264296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SYSTEM</a:t>
            </a:r>
          </a:p>
          <a:p>
            <a:pPr algn="ctr"/>
            <a:r>
              <a:rPr lang="en-US" sz="2000" dirty="0" smtClean="0"/>
              <a:t>(e.g., Search Engine)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6553200" y="2642963"/>
            <a:ext cx="1295400" cy="7078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276607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USER</a:t>
            </a:r>
          </a:p>
        </p:txBody>
      </p:sp>
      <p:cxnSp>
        <p:nvCxnSpPr>
          <p:cNvPr id="8" name="Straight Arrow Connector 7"/>
          <p:cNvCxnSpPr>
            <a:endCxn id="4" idx="1"/>
          </p:cNvCxnSpPr>
          <p:nvPr/>
        </p:nvCxnSpPr>
        <p:spPr>
          <a:xfrm>
            <a:off x="990600" y="2996907"/>
            <a:ext cx="1143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4" idx="0"/>
          </p:cNvCxnSpPr>
          <p:nvPr/>
        </p:nvCxnSpPr>
        <p:spPr>
          <a:xfrm rot="5400000" flipH="1" flipV="1">
            <a:off x="4174712" y="1483674"/>
            <a:ext cx="413579" cy="1905003"/>
          </a:xfrm>
          <a:prstGeom prst="curved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endCxn id="6" idx="0"/>
          </p:cNvCxnSpPr>
          <p:nvPr/>
        </p:nvCxnSpPr>
        <p:spPr>
          <a:xfrm>
            <a:off x="5334003" y="2229385"/>
            <a:ext cx="1866897" cy="413578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6" idx="2"/>
          </p:cNvCxnSpPr>
          <p:nvPr/>
        </p:nvCxnSpPr>
        <p:spPr>
          <a:xfrm rot="5400000">
            <a:off x="6115571" y="2721691"/>
            <a:ext cx="456171" cy="1714488"/>
          </a:xfrm>
          <a:prstGeom prst="curved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endCxn id="4" idx="2"/>
          </p:cNvCxnSpPr>
          <p:nvPr/>
        </p:nvCxnSpPr>
        <p:spPr>
          <a:xfrm rot="10800000">
            <a:off x="3429000" y="3350851"/>
            <a:ext cx="2057402" cy="456169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" y="2184735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Context </a:t>
            </a:r>
            <a:r>
              <a:rPr lang="en-US" sz="2000" b="1" dirty="0" smtClean="0"/>
              <a:t>x</a:t>
            </a:r>
            <a:r>
              <a:rPr lang="en-US" sz="2000" b="1" baseline="-25000" dirty="0" smtClean="0"/>
              <a:t>t</a:t>
            </a:r>
            <a:endParaRPr lang="en-US" sz="2000" baseline="-25000" dirty="0" smtClean="0"/>
          </a:p>
          <a:p>
            <a:r>
              <a:rPr lang="en-US" sz="2000" dirty="0" smtClean="0"/>
              <a:t>e.g., Query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428999" y="1630190"/>
            <a:ext cx="4009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Present Object </a:t>
            </a:r>
            <a:r>
              <a:rPr lang="en-US" sz="2000" b="1" dirty="0" smtClean="0"/>
              <a:t>y</a:t>
            </a:r>
            <a:r>
              <a:rPr lang="en-US" sz="2000" b="1" baseline="-25000" dirty="0" smtClean="0"/>
              <a:t>t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(e.g., Ranking)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179571" y="3412403"/>
            <a:ext cx="2438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Receive Improved Object</a:t>
            </a:r>
          </a:p>
        </p:txBody>
      </p:sp>
      <p:cxnSp>
        <p:nvCxnSpPr>
          <p:cNvPr id="18" name="Curved Connector 17"/>
          <p:cNvCxnSpPr>
            <a:stCxn id="7" idx="3"/>
          </p:cNvCxnSpPr>
          <p:nvPr/>
        </p:nvCxnSpPr>
        <p:spPr>
          <a:xfrm flipH="1">
            <a:off x="5067300" y="2996906"/>
            <a:ext cx="2781300" cy="1297344"/>
          </a:xfrm>
          <a:prstGeom prst="curvedConnector3">
            <a:avLst>
              <a:gd name="adj1" fmla="val -8219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>
            <a:off x="1447800" y="2996911"/>
            <a:ext cx="3619490" cy="1316169"/>
          </a:xfrm>
          <a:prstGeom prst="curvedConnector3">
            <a:avLst>
              <a:gd name="adj1" fmla="val 100948"/>
            </a:avLst>
          </a:prstGeom>
          <a:ln w="25400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90600" y="4343400"/>
            <a:ext cx="693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User has utility </a:t>
            </a:r>
            <a:r>
              <a:rPr lang="en-US" sz="2000" b="1" dirty="0" smtClean="0"/>
              <a:t>U(x</a:t>
            </a:r>
            <a:r>
              <a:rPr lang="en-US" sz="2000" b="1" baseline="-25000" dirty="0" smtClean="0"/>
              <a:t>t</a:t>
            </a:r>
            <a:r>
              <a:rPr lang="en-US" sz="2000" b="1" dirty="0" smtClean="0"/>
              <a:t>,</a:t>
            </a:r>
            <a:r>
              <a:rPr lang="en-US" sz="2000" b="1" dirty="0"/>
              <a:t> </a:t>
            </a:r>
            <a:r>
              <a:rPr lang="en-US" sz="2000" b="1" dirty="0" err="1" smtClean="0"/>
              <a:t>y</a:t>
            </a:r>
            <a:r>
              <a:rPr lang="en-US" sz="2000" b="1" baseline="-25000" dirty="0" err="1" smtClean="0"/>
              <a:t>t</a:t>
            </a:r>
            <a:r>
              <a:rPr lang="en-US" sz="2000" b="1" dirty="0" smtClean="0"/>
              <a:t>)</a:t>
            </a:r>
            <a:r>
              <a:rPr lang="en-US" sz="2000" dirty="0" smtClean="0"/>
              <a:t>.</a:t>
            </a:r>
          </a:p>
          <a:p>
            <a:r>
              <a:rPr lang="en-US" sz="2000" b="1" dirty="0"/>
              <a:t>COACTIVE: U(</a:t>
            </a:r>
            <a:r>
              <a:rPr lang="en-US" sz="2000" b="1" dirty="0" err="1"/>
              <a:t>x</a:t>
            </a:r>
            <a:r>
              <a:rPr lang="en-US" sz="2000" b="1" baseline="-25000" dirty="0" err="1"/>
              <a:t>t</a:t>
            </a:r>
            <a:r>
              <a:rPr lang="en-US" sz="2000" b="1" dirty="0"/>
              <a:t>, </a:t>
            </a:r>
            <a:r>
              <a:rPr lang="en-US" sz="2000" b="1" dirty="0" err="1"/>
              <a:t>y’</a:t>
            </a:r>
            <a:r>
              <a:rPr lang="en-US" sz="2000" b="1" baseline="-25000" dirty="0" err="1"/>
              <a:t>t</a:t>
            </a:r>
            <a:r>
              <a:rPr lang="en-US" sz="2000" b="1" dirty="0"/>
              <a:t>)</a:t>
            </a:r>
            <a:r>
              <a:rPr lang="en-US" sz="2000" dirty="0"/>
              <a:t> ≥</a:t>
            </a:r>
            <a:r>
              <a:rPr lang="el-GR" sz="2000" baseline="-25000" dirty="0"/>
              <a:t>α</a:t>
            </a:r>
            <a:r>
              <a:rPr lang="en-US" sz="2000" dirty="0"/>
              <a:t> </a:t>
            </a:r>
            <a:r>
              <a:rPr lang="en-US" sz="2000" b="1" dirty="0"/>
              <a:t>U(</a:t>
            </a:r>
            <a:r>
              <a:rPr lang="en-US" sz="2000" b="1" dirty="0" err="1"/>
              <a:t>x</a:t>
            </a:r>
            <a:r>
              <a:rPr lang="en-US" sz="2000" b="1" baseline="-25000" dirty="0" err="1"/>
              <a:t>t</a:t>
            </a:r>
            <a:r>
              <a:rPr lang="en-US" sz="2000" b="1" dirty="0"/>
              <a:t>, </a:t>
            </a:r>
            <a:r>
              <a:rPr lang="en-US" sz="2000" b="1" dirty="0" err="1"/>
              <a:t>y</a:t>
            </a:r>
            <a:r>
              <a:rPr lang="en-US" sz="2000" b="1" baseline="-25000" dirty="0" err="1"/>
              <a:t>t</a:t>
            </a:r>
            <a:r>
              <a:rPr lang="en-US" sz="2000" b="1" dirty="0" smtClean="0"/>
              <a:t>)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Feedback assumed by other online learning  models: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FULL INFORMATION: </a:t>
            </a:r>
            <a:r>
              <a:rPr lang="en-US" sz="2000" b="1" dirty="0"/>
              <a:t>U(x</a:t>
            </a:r>
            <a:r>
              <a:rPr lang="en-US" sz="2000" b="1" baseline="-25000" dirty="0"/>
              <a:t>t</a:t>
            </a:r>
            <a:r>
              <a:rPr lang="en-US" sz="2000" b="1" dirty="0"/>
              <a:t>, </a:t>
            </a:r>
            <a:r>
              <a:rPr lang="en-US" sz="2000" b="1" dirty="0" smtClean="0"/>
              <a:t>y</a:t>
            </a:r>
            <a:r>
              <a:rPr lang="en-US" sz="2000" b="1" baseline="30000" dirty="0" smtClean="0"/>
              <a:t>1</a:t>
            </a:r>
            <a:r>
              <a:rPr lang="en-US" sz="2000" b="1" dirty="0" smtClean="0"/>
              <a:t>)</a:t>
            </a:r>
            <a:r>
              <a:rPr lang="en-US" sz="2000" dirty="0" smtClean="0"/>
              <a:t>, </a:t>
            </a:r>
            <a:r>
              <a:rPr lang="en-US" sz="2000" b="1" dirty="0"/>
              <a:t>U(x</a:t>
            </a:r>
            <a:r>
              <a:rPr lang="en-US" sz="2000" b="1" baseline="-25000" dirty="0"/>
              <a:t>t</a:t>
            </a:r>
            <a:r>
              <a:rPr lang="en-US" sz="2000" b="1" dirty="0"/>
              <a:t>, </a:t>
            </a:r>
            <a:r>
              <a:rPr lang="en-US" sz="2000" b="1" dirty="0" smtClean="0"/>
              <a:t>y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)  . . 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BANDIT: </a:t>
            </a:r>
            <a:r>
              <a:rPr lang="en-US" sz="2000" b="1" dirty="0"/>
              <a:t>U(x</a:t>
            </a:r>
            <a:r>
              <a:rPr lang="en-US" sz="2000" b="1" baseline="-25000" dirty="0"/>
              <a:t>t</a:t>
            </a:r>
            <a:r>
              <a:rPr lang="en-US" sz="2000" b="1" dirty="0"/>
              <a:t>, </a:t>
            </a:r>
            <a:r>
              <a:rPr lang="en-US" sz="2000" b="1" dirty="0" err="1"/>
              <a:t>y</a:t>
            </a:r>
            <a:r>
              <a:rPr lang="en-US" sz="2000" b="1" baseline="-25000" dirty="0" err="1"/>
              <a:t>t</a:t>
            </a:r>
            <a:r>
              <a:rPr lang="en-US" sz="2000" b="1" dirty="0" smtClean="0"/>
              <a:t>)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OPTIMAL : y*</a:t>
            </a:r>
            <a:r>
              <a:rPr lang="en-US" sz="2000" b="1" baseline="-25000" dirty="0" smtClean="0"/>
              <a:t>t </a:t>
            </a:r>
            <a:r>
              <a:rPr lang="en-US" sz="2000" b="1" dirty="0" smtClean="0"/>
              <a:t>= argmax</a:t>
            </a:r>
            <a:r>
              <a:rPr lang="en-US" sz="2000" b="1" baseline="-25000" dirty="0" smtClean="0"/>
              <a:t>y</a:t>
            </a:r>
            <a:r>
              <a:rPr lang="en-US" sz="2000" b="1" dirty="0" smtClean="0"/>
              <a:t> U(x</a:t>
            </a:r>
            <a:r>
              <a:rPr lang="en-US" sz="2000" b="1" baseline="-25000" dirty="0" smtClean="0"/>
              <a:t>t</a:t>
            </a:r>
            <a:r>
              <a:rPr lang="en-US" sz="2000" b="1" dirty="0" smtClean="0"/>
              <a:t>,y)</a:t>
            </a:r>
          </a:p>
        </p:txBody>
      </p:sp>
    </p:spTree>
    <p:extLst>
      <p:ext uri="{BB962C8B-B14F-4D97-AF65-F5344CB8AC3E}">
        <p14:creationId xmlns:p14="http://schemas.microsoft.com/office/powerpoint/2010/main" val="385122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 Perceptron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44393"/>
            <a:ext cx="6172200" cy="266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81000" y="4572000"/>
            <a:ext cx="8001000" cy="2209800"/>
          </a:xfrm>
        </p:spPr>
        <p:txBody>
          <a:bodyPr>
            <a:normAutofit fontScale="85000"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Initialize </a:t>
            </a:r>
            <a:r>
              <a:rPr lang="en-US" sz="2800" i="1" dirty="0" smtClean="0"/>
              <a:t>weight vector</a:t>
            </a:r>
            <a:r>
              <a:rPr lang="en-US" sz="2800" b="1" i="1" dirty="0" smtClean="0"/>
              <a:t> </a:t>
            </a:r>
            <a:r>
              <a:rPr lang="en-US" sz="2800" b="1" dirty="0" smtClean="0"/>
              <a:t>w</a:t>
            </a:r>
            <a:r>
              <a:rPr lang="en-US" sz="2800" dirty="0" smtClean="0"/>
              <a:t>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Get context </a:t>
            </a:r>
            <a:r>
              <a:rPr lang="en-US" sz="2800" b="1" dirty="0" smtClean="0"/>
              <a:t>x </a:t>
            </a:r>
            <a:r>
              <a:rPr lang="en-US" sz="2800" dirty="0" smtClean="0"/>
              <a:t>and present best </a:t>
            </a:r>
            <a:r>
              <a:rPr lang="en-US" sz="2800" b="1" dirty="0" smtClean="0"/>
              <a:t>y</a:t>
            </a:r>
            <a:r>
              <a:rPr lang="en-US" sz="2800" dirty="0" smtClean="0"/>
              <a:t> (as per current </a:t>
            </a:r>
            <a:r>
              <a:rPr lang="en-US" sz="2800" b="1" dirty="0" smtClean="0"/>
              <a:t>w</a:t>
            </a:r>
            <a:r>
              <a:rPr lang="en-US" sz="2800" dirty="0" smtClean="0"/>
              <a:t>).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Get feedback and construct (move-to-top) feedback.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Perceptron update to</a:t>
            </a:r>
            <a:r>
              <a:rPr lang="en-US" sz="2800" b="1" dirty="0" smtClean="0"/>
              <a:t> w : </a:t>
            </a:r>
            <a:r>
              <a:rPr lang="en-US" sz="2400" dirty="0" smtClean="0"/>
              <a:t> </a:t>
            </a:r>
          </a:p>
          <a:p>
            <a:pPr marL="989838" lvl="1" indent="-514350"/>
            <a:r>
              <a:rPr lang="en-US" sz="2100" b="1" dirty="0" smtClean="0"/>
              <a:t>w += </a:t>
            </a:r>
            <a:r>
              <a:rPr lang="el-GR" sz="2100" b="1" i="1" dirty="0">
                <a:cs typeface="Times New Roman"/>
              </a:rPr>
              <a:t>Φ</a:t>
            </a:r>
            <a:r>
              <a:rPr lang="en-US" sz="2100" b="1" i="1" dirty="0" smtClean="0">
                <a:cs typeface="Times New Roman"/>
              </a:rPr>
              <a:t>(</a:t>
            </a:r>
            <a:r>
              <a:rPr lang="en-US" sz="2100" b="1" dirty="0">
                <a:cs typeface="Times New Roman"/>
              </a:rPr>
              <a:t> </a:t>
            </a:r>
            <a:r>
              <a:rPr lang="en-US" sz="2100" b="1" dirty="0" smtClean="0">
                <a:cs typeface="Times New Roman"/>
              </a:rPr>
              <a:t>Feedback</a:t>
            </a:r>
            <a:r>
              <a:rPr lang="en-US" sz="2100" b="1" i="1" dirty="0" smtClean="0">
                <a:cs typeface="Times New Roman"/>
              </a:rPr>
              <a:t>)  </a:t>
            </a:r>
            <a:r>
              <a:rPr lang="en-US" sz="2100" b="1" dirty="0" smtClean="0">
                <a:cs typeface="Times New Roman"/>
              </a:rPr>
              <a:t>- </a:t>
            </a:r>
            <a:r>
              <a:rPr lang="el-GR" sz="2100" b="1" i="1" dirty="0">
                <a:cs typeface="Times New Roman"/>
              </a:rPr>
              <a:t>Φ</a:t>
            </a:r>
            <a:r>
              <a:rPr lang="en-US" sz="2100" b="1" i="1" dirty="0">
                <a:cs typeface="Times New Roman"/>
              </a:rPr>
              <a:t>(</a:t>
            </a:r>
            <a:r>
              <a:rPr lang="en-US" sz="2100" b="1" dirty="0">
                <a:cs typeface="Times New Roman"/>
              </a:rPr>
              <a:t> </a:t>
            </a:r>
            <a:r>
              <a:rPr lang="en-US" sz="2100" b="1" dirty="0" smtClean="0">
                <a:cs typeface="Times New Roman"/>
              </a:rPr>
              <a:t>Presented</a:t>
            </a:r>
            <a:r>
              <a:rPr lang="en-US" sz="2100" b="1" i="1" dirty="0" smtClean="0">
                <a:cs typeface="Times New Roman"/>
              </a:rPr>
              <a:t>) </a:t>
            </a:r>
          </a:p>
        </p:txBody>
      </p:sp>
      <p:sp>
        <p:nvSpPr>
          <p:cNvPr id="2" name="Oval 1"/>
          <p:cNvSpPr/>
          <p:nvPr/>
        </p:nvSpPr>
        <p:spPr>
          <a:xfrm>
            <a:off x="4419600" y="3505200"/>
            <a:ext cx="2514600" cy="457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66800" y="2209800"/>
            <a:ext cx="457200" cy="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90600" y="3048000"/>
            <a:ext cx="457200" cy="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90600" y="3352800"/>
            <a:ext cx="457200" cy="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90600" y="2743200"/>
            <a:ext cx="457200" cy="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90600" y="3657600"/>
            <a:ext cx="457200" cy="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6745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7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6|2|9.4|12.2|5.7|7.2|1.9|11.1|13.7|3.8|8.4|5.6|2.4|5.4|5.5|2.3|1.1|4.8|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9.8|10.9|4.4|7|1.5|8.9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6.2|7.6|6.9|6.7|4|1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6.2|7.6|6.9|6.7|4|14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1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4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4|4.9|5.9|7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7.2|10.9|2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7.2|10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7.2|10.9|2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7.2|10.9|2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7.2|10.9|2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6.2|7.6|6.9|6.7|4|14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2|40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6.2|7.6|6.9|6.7|4|14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2|1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5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1.5|9.4|34.1|12.4|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5.1|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4.3|10.2|9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6.2|7.6|6.9|6.7|4|1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6.2|7.6|6.9|6.7|4|1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3.2|17.3|15.9|1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8045</TotalTime>
  <Words>2980</Words>
  <Application>Microsoft Office PowerPoint</Application>
  <PresentationFormat>On-screen Show (4:3)</PresentationFormat>
  <Paragraphs>836</Paragraphs>
  <Slides>66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Arial</vt:lpstr>
      <vt:lpstr>Calibri</vt:lpstr>
      <vt:lpstr>Microsoft Sans Serif</vt:lpstr>
      <vt:lpstr>Times New Roman</vt:lpstr>
      <vt:lpstr>Wingdings</vt:lpstr>
      <vt:lpstr>Wingdings 2</vt:lpstr>
      <vt:lpstr>Wingdings 3</vt:lpstr>
      <vt:lpstr>Oriel</vt:lpstr>
      <vt:lpstr>Equation</vt:lpstr>
      <vt:lpstr>“By the User, For the User, With the Learning System”:   Learning From User Interactions</vt:lpstr>
      <vt:lpstr>Age Of the WEB &amp; DATA</vt:lpstr>
      <vt:lpstr>Interactive Learning With Users</vt:lpstr>
      <vt:lpstr>Agenda For This Talk</vt:lpstr>
      <vt:lpstr>Agenda For This Talk</vt:lpstr>
      <vt:lpstr>User Feedback</vt:lpstr>
      <vt:lpstr>Implicit Feedback From User</vt:lpstr>
      <vt:lpstr>Coactive Learning Model</vt:lpstr>
      <vt:lpstr>Preference Perceptron</vt:lpstr>
      <vt:lpstr>Theoretical Analysis</vt:lpstr>
      <vt:lpstr>Regret Bound For Preference Perceptron </vt:lpstr>
      <vt:lpstr>How Does It Do in Practice?</vt:lpstr>
      <vt:lpstr>Illustrative Example</vt:lpstr>
      <vt:lpstr>Illustrative Example</vt:lpstr>
      <vt:lpstr>Key Idea: Perturbation</vt:lpstr>
      <vt:lpstr>Perturbed Preference Perceptron for Ranking(3PR)</vt:lpstr>
      <vt:lpstr>3PR Regret Bound</vt:lpstr>
      <vt:lpstr>Does This Work?</vt:lpstr>
      <vt:lpstr>Effect of Swap Probability</vt:lpstr>
      <vt:lpstr>Agenda For This Talk</vt:lpstr>
      <vt:lpstr>Intrinsically Diverse User</vt:lpstr>
      <vt:lpstr>Challenge: Redundancy</vt:lpstr>
      <vt:lpstr>Previous Work</vt:lpstr>
      <vt:lpstr>Modeling Dependencies Using Submodular functions</vt:lpstr>
      <vt:lpstr>Predicting Diverse Rankings</vt:lpstr>
      <vt:lpstr>Predicting Diverse Rankings: Max(x)</vt:lpstr>
      <vt:lpstr>Predicting Diverse Rankings</vt:lpstr>
      <vt:lpstr>Predicting Diverse Rankings</vt:lpstr>
      <vt:lpstr>Predicting Diverse Rankings</vt:lpstr>
      <vt:lpstr>Predicting Diverse Rankings</vt:lpstr>
      <vt:lpstr>Diversifying Perceptron</vt:lpstr>
      <vt:lpstr>Diversifying Perceptron</vt:lpstr>
      <vt:lpstr>Can we Learn to Diversify?</vt:lpstr>
      <vt:lpstr>Other results</vt:lpstr>
      <vt:lpstr>Agenda For This Talk</vt:lpstr>
      <vt:lpstr>Example: Web Search</vt:lpstr>
      <vt:lpstr>Example: Web Search</vt:lpstr>
      <vt:lpstr>Example: Web Search</vt:lpstr>
      <vt:lpstr>Example: Web Search</vt:lpstr>
      <vt:lpstr>Example: Web Search</vt:lpstr>
      <vt:lpstr>Example: Web Search</vt:lpstr>
      <vt:lpstr>Example: Web Search</vt:lpstr>
      <vt:lpstr>Example: Web Search</vt:lpstr>
      <vt:lpstr>Motivating Problem</vt:lpstr>
      <vt:lpstr>Previous Work</vt:lpstr>
      <vt:lpstr>Social Utility &amp; Egoistic Feedback</vt:lpstr>
      <vt:lpstr>Social Perceptron For Ranking</vt:lpstr>
      <vt:lpstr>Social Perceptron Regret</vt:lpstr>
      <vt:lpstr>Experimental Results</vt:lpstr>
      <vt:lpstr>Experimental Results</vt:lpstr>
      <vt:lpstr>Summary</vt:lpstr>
      <vt:lpstr>Future Directions: Recommender Systems</vt:lpstr>
      <vt:lpstr>Future Directions: Reusing past data</vt:lpstr>
      <vt:lpstr>Future Directions: Education and Games</vt:lpstr>
      <vt:lpstr>Thank you!  Questions?</vt:lpstr>
      <vt:lpstr>References</vt:lpstr>
      <vt:lpstr>References (Contd.)</vt:lpstr>
      <vt:lpstr>References (Contd.)</vt:lpstr>
      <vt:lpstr>Benchmark Results</vt:lpstr>
      <vt:lpstr>Effect of Noise</vt:lpstr>
      <vt:lpstr>Effect Of Perturbation</vt:lpstr>
      <vt:lpstr>Stability on ArXiv</vt:lpstr>
      <vt:lpstr>General Proof Technique</vt:lpstr>
      <vt:lpstr>Coactive Learning in real systems</vt:lpstr>
      <vt:lpstr>Feature Aggregation</vt:lpstr>
      <vt:lpstr>General Submodular Utility (CIKM’11)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Karthik</dc:creator>
  <cp:lastModifiedBy>karthik</cp:lastModifiedBy>
  <cp:revision>769</cp:revision>
  <dcterms:created xsi:type="dcterms:W3CDTF">2013-04-24T00:46:13Z</dcterms:created>
  <dcterms:modified xsi:type="dcterms:W3CDTF">2014-12-22T18:39:06Z</dcterms:modified>
</cp:coreProperties>
</file>